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6"/>
  </p:notesMasterIdLst>
  <p:sldIdLst>
    <p:sldId id="309" r:id="rId2"/>
    <p:sldId id="348" r:id="rId3"/>
    <p:sldId id="349" r:id="rId4"/>
    <p:sldId id="350" r:id="rId5"/>
    <p:sldId id="351" r:id="rId6"/>
    <p:sldId id="313" r:id="rId7"/>
    <p:sldId id="329" r:id="rId8"/>
    <p:sldId id="310" r:id="rId9"/>
    <p:sldId id="330" r:id="rId10"/>
    <p:sldId id="332" r:id="rId11"/>
    <p:sldId id="331" r:id="rId12"/>
    <p:sldId id="333" r:id="rId13"/>
    <p:sldId id="279" r:id="rId14"/>
    <p:sldId id="260" r:id="rId15"/>
    <p:sldId id="262" r:id="rId16"/>
    <p:sldId id="263" r:id="rId17"/>
    <p:sldId id="334" r:id="rId18"/>
    <p:sldId id="280" r:id="rId19"/>
    <p:sldId id="261" r:id="rId20"/>
    <p:sldId id="268" r:id="rId21"/>
    <p:sldId id="270" r:id="rId22"/>
    <p:sldId id="271" r:id="rId23"/>
    <p:sldId id="272" r:id="rId24"/>
    <p:sldId id="319" r:id="rId25"/>
    <p:sldId id="356" r:id="rId26"/>
    <p:sldId id="357" r:id="rId27"/>
    <p:sldId id="354" r:id="rId28"/>
    <p:sldId id="335" r:id="rId29"/>
    <p:sldId id="321" r:id="rId30"/>
    <p:sldId id="336" r:id="rId31"/>
    <p:sldId id="340" r:id="rId32"/>
    <p:sldId id="291" r:id="rId33"/>
    <p:sldId id="296" r:id="rId34"/>
    <p:sldId id="292" r:id="rId35"/>
    <p:sldId id="293" r:id="rId36"/>
    <p:sldId id="294" r:id="rId37"/>
    <p:sldId id="341" r:id="rId38"/>
    <p:sldId id="297" r:id="rId39"/>
    <p:sldId id="338" r:id="rId40"/>
    <p:sldId id="352" r:id="rId41"/>
    <p:sldId id="355" r:id="rId42"/>
    <p:sldId id="322" r:id="rId43"/>
    <p:sldId id="328" r:id="rId44"/>
    <p:sldId id="342" r:id="rId45"/>
    <p:sldId id="343" r:id="rId46"/>
    <p:sldId id="278" r:id="rId47"/>
    <p:sldId id="337" r:id="rId48"/>
    <p:sldId id="353" r:id="rId49"/>
    <p:sldId id="299" r:id="rId50"/>
    <p:sldId id="345" r:id="rId51"/>
    <p:sldId id="346" r:id="rId52"/>
    <p:sldId id="301" r:id="rId53"/>
    <p:sldId id="327" r:id="rId54"/>
    <p:sldId id="326" r:id="rId55"/>
    <p:sldId id="323" r:id="rId56"/>
    <p:sldId id="324" r:id="rId57"/>
    <p:sldId id="286" r:id="rId58"/>
    <p:sldId id="344" r:id="rId59"/>
    <p:sldId id="273" r:id="rId60"/>
    <p:sldId id="274" r:id="rId61"/>
    <p:sldId id="275" r:id="rId62"/>
    <p:sldId id="276" r:id="rId63"/>
    <p:sldId id="277" r:id="rId64"/>
    <p:sldId id="287" r:id="rId65"/>
  </p:sldIdLst>
  <p:sldSz cx="6858000" cy="5143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63863" autoAdjust="0"/>
  </p:normalViewPr>
  <p:slideViewPr>
    <p:cSldViewPr>
      <p:cViewPr varScale="1">
        <p:scale>
          <a:sx n="159" d="100"/>
          <a:sy n="159" d="100"/>
        </p:scale>
        <p:origin x="-3468" y="-90"/>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003BB8-F019-4452-B447-DC768AECD269}" type="datetimeFigureOut">
              <a:rPr lang="en-US" smtClean="0"/>
              <a:t>1/12/2016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A62ACF-93BB-4E4B-8F98-2F2FE8BD5537}" type="slidenum">
              <a:rPr lang="en-US" smtClean="0"/>
              <a:t>‹#›</a:t>
            </a:fld>
            <a:endParaRPr lang="en-US"/>
          </a:p>
        </p:txBody>
      </p:sp>
    </p:spTree>
    <p:extLst>
      <p:ext uri="{BB962C8B-B14F-4D97-AF65-F5344CB8AC3E}">
        <p14:creationId xmlns:p14="http://schemas.microsoft.com/office/powerpoint/2010/main" val="1891301912"/>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dx.doi.org/10.1109/JPROC.2006.870684"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alumni.media.mit.edu/~dlanman/research/SIGGRAPH%20Asia%202013/Lanman-NELD-SA2013.pdf" TargetMode="External"/><Relationship Id="rId4" Type="http://schemas.openxmlformats.org/officeDocument/2006/relationships/hyperlink" Target="http://alumni.media.mit.edu/~dlanman/research/SIGGRAPH%202014/Focus3D_TOG_2013.pdf"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dx.doi.org/10.1109/JPROC.2006.870684"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alumni.media.mit.edu/~dlanman/research/SIGGRAPH%20Asia%202013/Lanman-NELD-SA2013.pdf" TargetMode="External"/><Relationship Id="rId4" Type="http://schemas.openxmlformats.org/officeDocument/2006/relationships/hyperlink" Target="http://alumni.media.mit.edu/~dlanman/research/SIGGRAPH%202014/Focus3D_TOG_2013.pdf"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Thank</a:t>
            </a:r>
            <a:r>
              <a:rPr lang="en-US" baseline="0" dirty="0" smtClean="0"/>
              <a:t> you for the introduction. Hello everyone, I’m James. We first showed this work at SIGGRAPH in </a:t>
            </a:r>
            <a:r>
              <a:rPr lang="en-US" baseline="0" dirty="0" err="1" smtClean="0"/>
              <a:t>ETech</a:t>
            </a:r>
            <a:r>
              <a:rPr lang="en-US" baseline="0" dirty="0" smtClean="0"/>
              <a:t> in 2012, when I was still an intern at Disney Research working with Jim McCann (who is also here at UIST).</a:t>
            </a:r>
          </a:p>
          <a:p>
            <a:endParaRPr lang="en-US" baseline="0" dirty="0" smtClean="0"/>
          </a:p>
          <a:p>
            <a:r>
              <a:rPr lang="en-US" baseline="0" dirty="0" smtClean="0"/>
              <a:t>Thank you to everyone who came to play with our system on Monday</a:t>
            </a:r>
          </a:p>
        </p:txBody>
      </p:sp>
      <p:sp>
        <p:nvSpPr>
          <p:cNvPr id="4" name="Slide Number Placeholder 3"/>
          <p:cNvSpPr>
            <a:spLocks noGrp="1"/>
          </p:cNvSpPr>
          <p:nvPr>
            <p:ph type="sldNum" sz="quarter" idx="10"/>
          </p:nvPr>
        </p:nvSpPr>
        <p:spPr/>
        <p:txBody>
          <a:bodyPr/>
          <a:lstStyle/>
          <a:p>
            <a:fld id="{10A62ACF-93BB-4E4B-8F98-2F2FE8BD5537}" type="slidenum">
              <a:rPr lang="en-US" smtClean="0"/>
              <a:t>1</a:t>
            </a:fld>
            <a:endParaRPr lang="en-US"/>
          </a:p>
        </p:txBody>
      </p:sp>
    </p:spTree>
    <p:extLst>
      <p:ext uri="{BB962C8B-B14F-4D97-AF65-F5344CB8AC3E}">
        <p14:creationId xmlns:p14="http://schemas.microsoft.com/office/powerpoint/2010/main" val="3051249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SAMSUNG retorts: “It’s for 3D!”</a:t>
            </a:r>
          </a:p>
          <a:p>
            <a:endParaRPr lang="en-US" dirty="0" smtClean="0"/>
          </a:p>
          <a:p>
            <a:r>
              <a:rPr lang="en-US" dirty="0" smtClean="0"/>
              <a:t>But you’ve</a:t>
            </a:r>
            <a:r>
              <a:rPr lang="en-US" baseline="0" dirty="0" smtClean="0"/>
              <a:t> been to the cinema, seen the 3D movie, and got the headache. </a:t>
            </a:r>
            <a:r>
              <a:rPr lang="en-US" dirty="0" smtClean="0"/>
              <a:t>With determination, you insist:</a:t>
            </a:r>
            <a:r>
              <a:rPr lang="en-US" baseline="0" dirty="0" smtClean="0"/>
              <a:t> &lt;ADVANCE&gt; </a:t>
            </a:r>
            <a:endParaRPr lang="en-US" dirty="0" smtClean="0"/>
          </a:p>
        </p:txBody>
      </p:sp>
      <p:sp>
        <p:nvSpPr>
          <p:cNvPr id="4" name="Slide Number Placeholder 3"/>
          <p:cNvSpPr>
            <a:spLocks noGrp="1"/>
          </p:cNvSpPr>
          <p:nvPr>
            <p:ph type="sldNum" sz="quarter" idx="10"/>
          </p:nvPr>
        </p:nvSpPr>
        <p:spPr/>
        <p:txBody>
          <a:bodyPr/>
          <a:lstStyle/>
          <a:p>
            <a:fld id="{10A62ACF-93BB-4E4B-8F98-2F2FE8BD5537}" type="slidenum">
              <a:rPr lang="en-US" smtClean="0"/>
              <a:t>10</a:t>
            </a:fld>
            <a:endParaRPr lang="en-US"/>
          </a:p>
        </p:txBody>
      </p:sp>
    </p:spTree>
    <p:extLst>
      <p:ext uri="{BB962C8B-B14F-4D97-AF65-F5344CB8AC3E}">
        <p14:creationId xmlns:p14="http://schemas.microsoft.com/office/powerpoint/2010/main" val="3893793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“Face it, SAMSUNG, the dream is dead. Nobody</a:t>
            </a:r>
            <a:r>
              <a:rPr lang="en-US" baseline="0" dirty="0" smtClean="0"/>
              <a:t> wants to use 3D glasses for general displays.”</a:t>
            </a:r>
          </a:p>
          <a:p>
            <a:endParaRPr lang="en-US" baseline="0" dirty="0" smtClean="0"/>
          </a:p>
          <a:p>
            <a:r>
              <a:rPr lang="en-US" dirty="0" smtClean="0"/>
              <a:t>However, ever the mediator, I interject – “Children, children, this is all</a:t>
            </a:r>
            <a:r>
              <a:rPr lang="en-US" baseline="0" dirty="0" smtClean="0"/>
              <a:t> just a misunderstanding.” &lt;ADVANCE&gt;</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11</a:t>
            </a:fld>
            <a:endParaRPr lang="en-US"/>
          </a:p>
        </p:txBody>
      </p:sp>
    </p:spTree>
    <p:extLst>
      <p:ext uri="{BB962C8B-B14F-4D97-AF65-F5344CB8AC3E}">
        <p14:creationId xmlns:p14="http://schemas.microsoft.com/office/powerpoint/2010/main" val="501215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Not stereo 3D, but  ‘L I G H T   F I E L D S’!</a:t>
            </a:r>
          </a:p>
          <a:p>
            <a:pPr marL="0" marR="0" indent="0" algn="l" defTabSz="914378"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378"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378" rtl="0" eaLnBrk="1" fontAlgn="auto" latinLnBrk="0" hangingPunct="1">
              <a:lnSpc>
                <a:spcPct val="100000"/>
              </a:lnSpc>
              <a:spcBef>
                <a:spcPts val="0"/>
              </a:spcBef>
              <a:spcAft>
                <a:spcPts val="0"/>
              </a:spcAft>
              <a:buClrTx/>
              <a:buSzTx/>
              <a:buFontTx/>
              <a:buNone/>
              <a:tabLst/>
              <a:defRPr/>
            </a:pPr>
            <a:r>
              <a:rPr lang="en-US" baseline="0" dirty="0" smtClean="0"/>
              <a:t>2 minutes.</a:t>
            </a:r>
            <a:endParaRPr lang="en-US" dirty="0" smtClean="0"/>
          </a:p>
        </p:txBody>
      </p:sp>
      <p:sp>
        <p:nvSpPr>
          <p:cNvPr id="4" name="Slide Number Placeholder 3"/>
          <p:cNvSpPr>
            <a:spLocks noGrp="1"/>
          </p:cNvSpPr>
          <p:nvPr>
            <p:ph type="sldNum" sz="quarter" idx="10"/>
          </p:nvPr>
        </p:nvSpPr>
        <p:spPr/>
        <p:txBody>
          <a:bodyPr/>
          <a:lstStyle/>
          <a:p>
            <a:fld id="{10A62ACF-93BB-4E4B-8F98-2F2FE8BD5537}" type="slidenum">
              <a:rPr lang="en-US" smtClean="0"/>
              <a:t>12</a:t>
            </a:fld>
            <a:endParaRPr lang="en-US"/>
          </a:p>
        </p:txBody>
      </p:sp>
    </p:spTree>
    <p:extLst>
      <p:ext uri="{BB962C8B-B14F-4D97-AF65-F5344CB8AC3E}">
        <p14:creationId xmlns:p14="http://schemas.microsoft.com/office/powerpoint/2010/main" val="1085034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what is a light field?</a:t>
            </a:r>
          </a:p>
          <a:p>
            <a:endParaRPr lang="en-US" baseline="0" dirty="0" smtClean="0"/>
          </a:p>
          <a:p>
            <a:r>
              <a:rPr lang="en-US" dirty="0" smtClean="0"/>
              <a:t>At the keynote on Monday, we heard Ramesh </a:t>
            </a:r>
            <a:r>
              <a:rPr lang="en-US" dirty="0" err="1" smtClean="0"/>
              <a:t>Raskar</a:t>
            </a:r>
            <a:r>
              <a:rPr lang="en-US" baseline="0" dirty="0" smtClean="0"/>
              <a:t> talking a lot about how light fields can help us make better displays.</a:t>
            </a:r>
          </a:p>
          <a:p>
            <a:r>
              <a:rPr lang="en-US" baseline="0" dirty="0" smtClean="0"/>
              <a:t>We can think of a light field as capturing all of the _light rays_ which are incoming to a scene or outgoing from a scene.</a:t>
            </a:r>
          </a:p>
          <a:p>
            <a:r>
              <a:rPr lang="en-US" baseline="0" dirty="0" smtClean="0"/>
              <a:t>A bit like looking through a window.</a:t>
            </a:r>
            <a:endParaRPr lang="en-US" dirty="0" smtClean="0"/>
          </a:p>
          <a:p>
            <a:endParaRPr lang="en-US" dirty="0" smtClean="0"/>
          </a:p>
          <a:p>
            <a:r>
              <a:rPr lang="en-US" dirty="0" smtClean="0"/>
              <a:t>One</a:t>
            </a:r>
            <a:r>
              <a:rPr lang="en-US" baseline="0" dirty="0" smtClean="0"/>
              <a:t> way to parameterize these rays of light is by the two points at which the ray intersects two planes.</a:t>
            </a:r>
          </a:p>
          <a:p>
            <a:r>
              <a:rPr lang="en-US" baseline="0" dirty="0" smtClean="0"/>
              <a:t>In the window analogy, this would be the front and back sides of the glass pane.</a:t>
            </a:r>
          </a:p>
          <a:p>
            <a:endParaRPr lang="en-US" baseline="0" dirty="0" smtClean="0"/>
          </a:p>
          <a:p>
            <a:r>
              <a:rPr lang="en-US" baseline="0" dirty="0" smtClean="0"/>
              <a:t>As we see from the side view, a light field is many of these rays.</a:t>
            </a:r>
          </a:p>
        </p:txBody>
      </p:sp>
      <p:sp>
        <p:nvSpPr>
          <p:cNvPr id="4" name="Slide Number Placeholder 3"/>
          <p:cNvSpPr>
            <a:spLocks noGrp="1"/>
          </p:cNvSpPr>
          <p:nvPr>
            <p:ph type="sldNum" sz="quarter" idx="10"/>
          </p:nvPr>
        </p:nvSpPr>
        <p:spPr/>
        <p:txBody>
          <a:bodyPr/>
          <a:lstStyle/>
          <a:p>
            <a:fld id="{10A62ACF-93BB-4E4B-8F98-2F2FE8BD5537}" type="slidenum">
              <a:rPr lang="en-US" smtClean="0"/>
              <a:t>13</a:t>
            </a:fld>
            <a:endParaRPr lang="en-US"/>
          </a:p>
        </p:txBody>
      </p:sp>
    </p:spTree>
    <p:extLst>
      <p:ext uri="{BB962C8B-B14F-4D97-AF65-F5344CB8AC3E}">
        <p14:creationId xmlns:p14="http://schemas.microsoft.com/office/powerpoint/2010/main" val="3084293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what does a light field give us?</a:t>
            </a:r>
          </a:p>
          <a:p>
            <a:endParaRPr lang="en-US" dirty="0" smtClean="0"/>
          </a:p>
          <a:p>
            <a:pPr marL="0" marR="0" indent="0" algn="l" defTabSz="914378" rtl="0" eaLnBrk="1" fontAlgn="auto" latinLnBrk="0" hangingPunct="1">
              <a:lnSpc>
                <a:spcPct val="100000"/>
              </a:lnSpc>
              <a:spcBef>
                <a:spcPts val="0"/>
              </a:spcBef>
              <a:spcAft>
                <a:spcPts val="0"/>
              </a:spcAft>
              <a:buClrTx/>
              <a:buSzTx/>
              <a:buFontTx/>
              <a:buNone/>
              <a:tabLst/>
              <a:defRPr/>
            </a:pPr>
            <a:r>
              <a:rPr lang="en-GB" sz="1200" dirty="0" smtClean="0"/>
              <a:t>Imagine we want to look at virtual objects on a display as if we were looking at them in real life.</a:t>
            </a:r>
            <a:endParaRPr lang="en-US" sz="1200" dirty="0" smtClean="0"/>
          </a:p>
          <a:p>
            <a:pPr marL="0" marR="0" indent="0" algn="l" defTabSz="914378"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378" rtl="0" eaLnBrk="1" fontAlgn="auto" latinLnBrk="0" hangingPunct="1">
              <a:lnSpc>
                <a:spcPct val="100000"/>
              </a:lnSpc>
              <a:spcBef>
                <a:spcPts val="0"/>
              </a:spcBef>
              <a:spcAft>
                <a:spcPts val="0"/>
              </a:spcAft>
              <a:buClrTx/>
              <a:buSzTx/>
              <a:buFontTx/>
              <a:buNone/>
              <a:tabLst/>
              <a:defRPr/>
            </a:pPr>
            <a:r>
              <a:rPr lang="en-US" sz="1200" dirty="0" smtClean="0"/>
              <a:t>&lt;ADVANCE&gt;</a:t>
            </a:r>
          </a:p>
          <a:p>
            <a:pPr marL="0" marR="0" indent="0" algn="l" defTabSz="914378" rtl="0" eaLnBrk="1" fontAlgn="auto" latinLnBrk="0" hangingPunct="1">
              <a:lnSpc>
                <a:spcPct val="100000"/>
              </a:lnSpc>
              <a:spcBef>
                <a:spcPts val="0"/>
              </a:spcBef>
              <a:spcAft>
                <a:spcPts val="0"/>
              </a:spcAft>
              <a:buClrTx/>
              <a:buSzTx/>
              <a:buFontTx/>
              <a:buNone/>
              <a:tabLst/>
              <a:defRPr/>
            </a:pPr>
            <a:r>
              <a:rPr lang="en-US" sz="1200" dirty="0" smtClean="0"/>
              <a:t>What</a:t>
            </a:r>
            <a:r>
              <a:rPr lang="en-US" sz="1200" baseline="0" dirty="0" smtClean="0"/>
              <a:t> would we need?</a:t>
            </a:r>
            <a:endParaRPr lang="en-GB" sz="1200" dirty="0" smtClean="0"/>
          </a:p>
        </p:txBody>
      </p:sp>
      <p:sp>
        <p:nvSpPr>
          <p:cNvPr id="4" name="Slide Number Placeholder 3"/>
          <p:cNvSpPr>
            <a:spLocks noGrp="1"/>
          </p:cNvSpPr>
          <p:nvPr>
            <p:ph type="sldNum" sz="quarter" idx="10"/>
          </p:nvPr>
        </p:nvSpPr>
        <p:spPr/>
        <p:txBody>
          <a:bodyPr/>
          <a:lstStyle/>
          <a:p>
            <a:fld id="{10A62ACF-93BB-4E4B-8F98-2F2FE8BD5537}" type="slidenum">
              <a:rPr lang="en-US" smtClean="0"/>
              <a:t>14</a:t>
            </a:fld>
            <a:endParaRPr lang="en-US"/>
          </a:p>
        </p:txBody>
      </p:sp>
    </p:spTree>
    <p:extLst>
      <p:ext uri="{BB962C8B-B14F-4D97-AF65-F5344CB8AC3E}">
        <p14:creationId xmlns:p14="http://schemas.microsoft.com/office/powerpoint/2010/main" val="89639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first</a:t>
            </a:r>
            <a:r>
              <a:rPr lang="en-US" baseline="0" dirty="0" smtClean="0"/>
              <a:t> off we have two eyes to see depth at near to mid distances – binocular stereo.</a:t>
            </a:r>
          </a:p>
          <a:p>
            <a:r>
              <a:rPr lang="en-US" baseline="0" dirty="0" smtClean="0"/>
              <a:t>With our eye’s ability to change its lens shape through a process called accommodation, this also gives us the ability to verge and focus at different depths.</a:t>
            </a:r>
            <a:endParaRPr lang="en-US" dirty="0" smtClean="0"/>
          </a:p>
          <a:p>
            <a:endParaRPr lang="en-US" dirty="0" smtClean="0"/>
          </a:p>
          <a:p>
            <a:r>
              <a:rPr lang="en-US" dirty="0" smtClean="0"/>
              <a:t>&lt;ADVANCE&gt;</a:t>
            </a:r>
          </a:p>
          <a:p>
            <a:r>
              <a:rPr lang="en-US" dirty="0" smtClean="0"/>
              <a:t>Second, we have necks</a:t>
            </a:r>
            <a:r>
              <a:rPr lang="en-US" baseline="0" dirty="0" smtClean="0"/>
              <a:t> and bodies, and this allows us to move and look around objects – motion parallax.</a:t>
            </a:r>
          </a:p>
          <a:p>
            <a:endParaRPr lang="en-US" baseline="0" dirty="0" smtClean="0"/>
          </a:p>
          <a:p>
            <a:r>
              <a:rPr lang="en-US" baseline="0" dirty="0" smtClean="0"/>
              <a:t>How can we produce these effects?</a:t>
            </a:r>
          </a:p>
          <a:p>
            <a:endParaRPr lang="en-US" baseline="0" dirty="0" smtClean="0"/>
          </a:p>
          <a:p>
            <a:r>
              <a:rPr lang="en-US" baseline="0" dirty="0" smtClean="0"/>
              <a:t>Note my excellent current cultural references.</a:t>
            </a:r>
            <a:endParaRPr lang="en-US" dirty="0" smtClean="0"/>
          </a:p>
        </p:txBody>
      </p:sp>
      <p:sp>
        <p:nvSpPr>
          <p:cNvPr id="4" name="Slide Number Placeholder 3"/>
          <p:cNvSpPr>
            <a:spLocks noGrp="1"/>
          </p:cNvSpPr>
          <p:nvPr>
            <p:ph type="sldNum" sz="quarter" idx="10"/>
          </p:nvPr>
        </p:nvSpPr>
        <p:spPr/>
        <p:txBody>
          <a:bodyPr/>
          <a:lstStyle/>
          <a:p>
            <a:fld id="{10A62ACF-93BB-4E4B-8F98-2F2FE8BD5537}" type="slidenum">
              <a:rPr lang="en-US" smtClean="0"/>
              <a:t>15</a:t>
            </a:fld>
            <a:endParaRPr lang="en-US"/>
          </a:p>
        </p:txBody>
      </p:sp>
    </p:spTree>
    <p:extLst>
      <p:ext uri="{BB962C8B-B14F-4D97-AF65-F5344CB8AC3E}">
        <p14:creationId xmlns:p14="http://schemas.microsoft.com/office/powerpoint/2010/main" val="3270036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could accomplish some of this with stereo 3D glasses (though not comfortable accommodation</a:t>
            </a:r>
            <a:r>
              <a:rPr lang="en-US" baseline="0" dirty="0" smtClean="0"/>
              <a:t> and </a:t>
            </a:r>
            <a:r>
              <a:rPr lang="en-US" baseline="0" dirty="0" err="1" smtClean="0"/>
              <a:t>vergence</a:t>
            </a:r>
            <a:r>
              <a:rPr lang="en-US" baseline="0" dirty="0" smtClean="0"/>
              <a:t>)</a:t>
            </a:r>
            <a:r>
              <a:rPr lang="en-US" dirty="0" smtClean="0"/>
              <a:t>, &lt;ADVANCE&gt;</a:t>
            </a:r>
            <a:r>
              <a:rPr lang="en-US" baseline="0" dirty="0" smtClean="0"/>
              <a:t> </a:t>
            </a:r>
            <a:r>
              <a:rPr lang="en-US" dirty="0" smtClean="0"/>
              <a:t>and with motion trackers we can do parallax for one person.</a:t>
            </a:r>
          </a:p>
          <a:p>
            <a:endParaRPr lang="en-US" dirty="0" smtClean="0"/>
          </a:p>
          <a:p>
            <a:r>
              <a:rPr lang="en-US" dirty="0" smtClean="0"/>
              <a:t>But this is </a:t>
            </a:r>
            <a:r>
              <a:rPr lang="en-US" dirty="0" err="1" smtClean="0"/>
              <a:t>unscalable</a:t>
            </a:r>
            <a:r>
              <a:rPr lang="en-US" dirty="0" smtClean="0"/>
              <a:t> for many people – every</a:t>
            </a:r>
            <a:r>
              <a:rPr lang="en-US" baseline="0" dirty="0" smtClean="0"/>
              <a:t> person we add to the system requires us to temporally multiplex the output with shutter glasses.</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16</a:t>
            </a:fld>
            <a:endParaRPr lang="en-US"/>
          </a:p>
        </p:txBody>
      </p:sp>
    </p:spTree>
    <p:extLst>
      <p:ext uri="{BB962C8B-B14F-4D97-AF65-F5344CB8AC3E}">
        <p14:creationId xmlns:p14="http://schemas.microsoft.com/office/powerpoint/2010/main" val="2048085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could fix this </a:t>
            </a:r>
            <a:r>
              <a:rPr lang="en-US" dirty="0" smtClean="0"/>
              <a:t>with VR headsets </a:t>
            </a:r>
            <a:r>
              <a:rPr lang="en-US" baseline="0" dirty="0" smtClean="0"/>
              <a:t>for everyone to explore a shared virtual space. </a:t>
            </a:r>
          </a:p>
          <a:p>
            <a:r>
              <a:rPr lang="en-US" baseline="0" dirty="0" smtClean="0"/>
              <a:t>I’m sure Microsoft would love for us all to buy HoloLens units, but we’re still wearing a headset.</a:t>
            </a:r>
          </a:p>
          <a:p>
            <a:endParaRPr lang="en-US" baseline="0" dirty="0" smtClean="0"/>
          </a:p>
          <a:p>
            <a:r>
              <a:rPr lang="en-US" baseline="0" dirty="0" smtClean="0"/>
              <a:t>So what alternatives allow natural viewing?</a:t>
            </a:r>
          </a:p>
          <a:p>
            <a:endParaRPr lang="en-US" baseline="0" dirty="0" smtClean="0"/>
          </a:p>
          <a:p>
            <a:r>
              <a:rPr lang="en-US" baseline="0" dirty="0" smtClean="0"/>
              <a:t>3 minutes 30.</a:t>
            </a:r>
          </a:p>
          <a:p>
            <a:endParaRPr lang="en-US" baseline="0" dirty="0" smtClean="0"/>
          </a:p>
          <a:p>
            <a:r>
              <a:rPr lang="en-US" baseline="0" dirty="0" smtClean="0"/>
              <a:t>http://cdn2.pcadvisor.co.uk/cmsdata/features/3595323/Microsoft_HoloLens.jpg</a:t>
            </a:r>
          </a:p>
        </p:txBody>
      </p:sp>
      <p:sp>
        <p:nvSpPr>
          <p:cNvPr id="4" name="Slide Number Placeholder 3"/>
          <p:cNvSpPr>
            <a:spLocks noGrp="1"/>
          </p:cNvSpPr>
          <p:nvPr>
            <p:ph type="sldNum" sz="quarter" idx="10"/>
          </p:nvPr>
        </p:nvSpPr>
        <p:spPr/>
        <p:txBody>
          <a:bodyPr/>
          <a:lstStyle/>
          <a:p>
            <a:fld id="{10A62ACF-93BB-4E4B-8F98-2F2FE8BD5537}" type="slidenum">
              <a:rPr lang="en-US" smtClean="0"/>
              <a:t>17</a:t>
            </a:fld>
            <a:endParaRPr lang="en-US"/>
          </a:p>
        </p:txBody>
      </p:sp>
    </p:spTree>
    <p:extLst>
      <p:ext uri="{BB962C8B-B14F-4D97-AF65-F5344CB8AC3E}">
        <p14:creationId xmlns:p14="http://schemas.microsoft.com/office/powerpoint/2010/main" val="1639724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Well, we can use lenses to direct light in different directions by placing them over our display pixel array.</a:t>
            </a:r>
          </a:p>
        </p:txBody>
      </p:sp>
      <p:sp>
        <p:nvSpPr>
          <p:cNvPr id="4" name="Slide Number Placeholder 3"/>
          <p:cNvSpPr>
            <a:spLocks noGrp="1"/>
          </p:cNvSpPr>
          <p:nvPr>
            <p:ph type="sldNum" sz="quarter" idx="10"/>
          </p:nvPr>
        </p:nvSpPr>
        <p:spPr/>
        <p:txBody>
          <a:bodyPr/>
          <a:lstStyle/>
          <a:p>
            <a:fld id="{10A62ACF-93BB-4E4B-8F98-2F2FE8BD5537}" type="slidenum">
              <a:rPr lang="en-US" smtClean="0"/>
              <a:t>18</a:t>
            </a:fld>
            <a:endParaRPr lang="en-US"/>
          </a:p>
        </p:txBody>
      </p:sp>
    </p:spTree>
    <p:extLst>
      <p:ext uri="{BB962C8B-B14F-4D97-AF65-F5344CB8AC3E}">
        <p14:creationId xmlns:p14="http://schemas.microsoft.com/office/powerpoint/2010/main" val="2933497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2D</a:t>
            </a:r>
            <a:r>
              <a:rPr lang="en-US" baseline="0" dirty="0" smtClean="0"/>
              <a:t> display, e</a:t>
            </a:r>
            <a:r>
              <a:rPr lang="en-US" dirty="0" smtClean="0"/>
              <a:t>ach pixel spreads light over about 180 degrees.</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19</a:t>
            </a:fld>
            <a:endParaRPr lang="en-US"/>
          </a:p>
        </p:txBody>
      </p:sp>
    </p:spTree>
    <p:extLst>
      <p:ext uri="{BB962C8B-B14F-4D97-AF65-F5344CB8AC3E}">
        <p14:creationId xmlns:p14="http://schemas.microsoft.com/office/powerpoint/2010/main" val="201461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smtClean="0"/>
              <a:t>If you missed it, then </a:t>
            </a:r>
            <a:r>
              <a:rPr lang="en-US" baseline="0" dirty="0" smtClean="0"/>
              <a:t>it’s </a:t>
            </a:r>
            <a:r>
              <a:rPr lang="en-US" dirty="0" smtClean="0"/>
              <a:t>a pen-based</a:t>
            </a:r>
            <a:r>
              <a:rPr lang="en-US" baseline="0" dirty="0" smtClean="0"/>
              <a:t> </a:t>
            </a:r>
            <a:r>
              <a:rPr lang="en-US" dirty="0" smtClean="0"/>
              <a:t>system that lets you view and interact in </a:t>
            </a:r>
            <a:r>
              <a:rPr lang="en-US" baseline="0" dirty="0" smtClean="0"/>
              <a:t>3D with light, so that you can create and position objects in 3D, draw on and around objects with a pen in 3D, transform objects naturally in 3D space, light or relight objects with virtual flashlights in 3D, but also to _view_ all of this in 3D at the same time as you interact.</a:t>
            </a:r>
          </a:p>
          <a:p>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2</a:t>
            </a:fld>
            <a:endParaRPr lang="en-US"/>
          </a:p>
        </p:txBody>
      </p:sp>
    </p:spTree>
    <p:extLst>
      <p:ext uri="{BB962C8B-B14F-4D97-AF65-F5344CB8AC3E}">
        <p14:creationId xmlns:p14="http://schemas.microsoft.com/office/powerpoint/2010/main" val="3668794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adding a lens over</a:t>
            </a:r>
            <a:r>
              <a:rPr lang="en-US" baseline="0" dirty="0" smtClean="0"/>
              <a:t> a single pixel</a:t>
            </a:r>
            <a:r>
              <a:rPr lang="en-US" dirty="0" smtClean="0"/>
              <a:t>, &lt;ADVANCE&gt;</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20</a:t>
            </a:fld>
            <a:endParaRPr lang="en-US"/>
          </a:p>
        </p:txBody>
      </p:sp>
    </p:spTree>
    <p:extLst>
      <p:ext uri="{BB962C8B-B14F-4D97-AF65-F5344CB8AC3E}">
        <p14:creationId xmlns:p14="http://schemas.microsoft.com/office/powerpoint/2010/main" val="3037816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much changes. But…if we make the lens cover multiple pixels…</a:t>
            </a:r>
            <a:endParaRPr lang="en-US" dirty="0" smtClean="0"/>
          </a:p>
          <a:p>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21</a:t>
            </a:fld>
            <a:endParaRPr lang="en-US"/>
          </a:p>
        </p:txBody>
      </p:sp>
    </p:spTree>
    <p:extLst>
      <p:ext uri="{BB962C8B-B14F-4D97-AF65-F5344CB8AC3E}">
        <p14:creationId xmlns:p14="http://schemas.microsoft.com/office/powerpoint/2010/main" val="2387060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can achieve auto-stereoscopy</a:t>
            </a:r>
            <a:r>
              <a:rPr lang="en-US" baseline="0" dirty="0" smtClean="0"/>
              <a:t> – binocular stereo with two views and without glasses.</a:t>
            </a:r>
          </a:p>
          <a:p>
            <a:r>
              <a:rPr lang="en-US" baseline="0" dirty="0" smtClean="0"/>
              <a:t>We simply need to spatially multiplex or split up our image appropriately so that the right pixel is refracted in the right direction.</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22</a:t>
            </a:fld>
            <a:endParaRPr lang="en-US"/>
          </a:p>
        </p:txBody>
      </p:sp>
    </p:spTree>
    <p:extLst>
      <p:ext uri="{BB962C8B-B14F-4D97-AF65-F5344CB8AC3E}">
        <p14:creationId xmlns:p14="http://schemas.microsoft.com/office/powerpoint/2010/main" val="3711527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Lenses covering three or</a:t>
            </a:r>
            <a:r>
              <a:rPr lang="en-US" baseline="0" dirty="0" smtClean="0"/>
              <a:t> more pixels would then give three views, and so be auto-</a:t>
            </a:r>
            <a:r>
              <a:rPr lang="en-US" baseline="0" dirty="0" err="1" smtClean="0"/>
              <a:t>multiscopic</a:t>
            </a:r>
            <a:r>
              <a:rPr lang="en-US" baseline="0" dirty="0" smtClean="0"/>
              <a:t> displays; and so on, with potentially many angular views.</a:t>
            </a:r>
          </a:p>
          <a:p>
            <a:r>
              <a:rPr lang="en-US" baseline="0" dirty="0" smtClean="0"/>
              <a:t>These many views create our light field display – it gives us control over the color of light rays being emitted in different directions from the display. And, unlike stereo displays, we can focus comfortably at different depths because we’re able to produce a much larger depth of field.</a:t>
            </a:r>
          </a:p>
          <a:p>
            <a:endParaRPr lang="en-US" baseline="0" dirty="0" smtClean="0"/>
          </a:p>
          <a:p>
            <a:r>
              <a:rPr lang="en-US" baseline="0" dirty="0" smtClean="0"/>
              <a:t>Naturally, we can see a problem. For a fixed number of pixels, or pixel budget, as the number of angular views increases, our spatial resolution must decrease.</a:t>
            </a:r>
          </a:p>
          <a:p>
            <a:endParaRPr lang="en-US" baseline="0" dirty="0" smtClean="0"/>
          </a:p>
          <a:p>
            <a:r>
              <a:rPr lang="en-US" baseline="0" dirty="0" smtClean="0"/>
              <a:t>To overcome this </a:t>
            </a:r>
            <a:r>
              <a:rPr lang="en-US" baseline="0" dirty="0" err="1" smtClean="0"/>
              <a:t>spatio</a:t>
            </a:r>
            <a:r>
              <a:rPr lang="en-US" baseline="0" dirty="0" smtClean="0"/>
              <a:t>-angular trade-off, we need LOTS of pixels in our displays.</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23</a:t>
            </a:fld>
            <a:endParaRPr lang="en-US"/>
          </a:p>
        </p:txBody>
      </p:sp>
    </p:spTree>
    <p:extLst>
      <p:ext uri="{BB962C8B-B14F-4D97-AF65-F5344CB8AC3E}">
        <p14:creationId xmlns:p14="http://schemas.microsoft.com/office/powerpoint/2010/main" val="3617699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“AH-ha” – you say – “so that’s why SAMSUNG cares</a:t>
            </a:r>
            <a:r>
              <a:rPr lang="en-US" baseline="0" dirty="0" smtClean="0"/>
              <a:t> so much about beyond-eye-resolution high PPI displays.”</a:t>
            </a:r>
          </a:p>
          <a:p>
            <a:endParaRPr lang="en-US" baseline="0" dirty="0" smtClean="0"/>
          </a:p>
          <a:p>
            <a:r>
              <a:rPr lang="en-US" baseline="0" dirty="0" smtClean="0"/>
              <a:t>2250 PPI gives us about 10 x 10 horizontal and vertical views at equivalent 1080p spatial resolution.</a:t>
            </a:r>
          </a:p>
          <a:p>
            <a:r>
              <a:rPr lang="en-US" baseline="0" dirty="0" smtClean="0"/>
              <a:t>This would be a glasses free, stereoscopic, focusable, parallax display, allowing us to produce more realistic scenes.</a:t>
            </a:r>
          </a:p>
          <a:p>
            <a:endParaRPr lang="en-US" baseline="0" dirty="0" smtClean="0"/>
          </a:p>
          <a:p>
            <a:r>
              <a:rPr lang="en-US" baseline="0" dirty="0" smtClean="0"/>
              <a:t>5 minutes 30 seconds.</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24</a:t>
            </a:fld>
            <a:endParaRPr lang="en-US"/>
          </a:p>
        </p:txBody>
      </p:sp>
    </p:spTree>
    <p:extLst>
      <p:ext uri="{BB962C8B-B14F-4D97-AF65-F5344CB8AC3E}">
        <p14:creationId xmlns:p14="http://schemas.microsoft.com/office/powerpoint/2010/main" val="3796992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was added after the talk. The word ‘focusable’ was previously</a:t>
            </a:r>
            <a:r>
              <a:rPr lang="en-US" baseline="0" dirty="0" smtClean="0"/>
              <a:t> used on slide 24, which in principle is possible but in practice would result in a very low resolution display.</a:t>
            </a:r>
          </a:p>
          <a:p>
            <a:pPr marL="0" marR="0" indent="0" algn="l" defTabSz="914378" rtl="0" eaLnBrk="1" fontAlgn="auto" latinLnBrk="0" hangingPunct="1">
              <a:lnSpc>
                <a:spcPct val="100000"/>
              </a:lnSpc>
              <a:spcBef>
                <a:spcPts val="0"/>
              </a:spcBef>
              <a:spcAft>
                <a:spcPts val="0"/>
              </a:spcAft>
              <a:buClrTx/>
              <a:buSzTx/>
              <a:buFontTx/>
              <a:buNone/>
              <a:tabLst/>
              <a:defRPr/>
            </a:pPr>
            <a:r>
              <a:rPr lang="en-US" baseline="0" dirty="0" smtClean="0"/>
              <a:t>I’d like to thank Wolfgang </a:t>
            </a:r>
            <a:r>
              <a:rPr lang="en-US" baseline="0" dirty="0" err="1" smtClean="0"/>
              <a:t>Stuerzlinger</a:t>
            </a:r>
            <a:r>
              <a:rPr lang="en-US" baseline="0" dirty="0" smtClean="0"/>
              <a:t> at Simon Frasier University in Vancouver for the discussion after the talk on why this word probably shouldn’t have been in the previous slide as it’s a trade-off you’d probably not want to make.</a:t>
            </a:r>
            <a:endParaRPr lang="en-US" dirty="0" smtClean="0"/>
          </a:p>
          <a:p>
            <a:endParaRPr lang="en-US" baseline="0" dirty="0" smtClean="0"/>
          </a:p>
          <a:p>
            <a:endParaRPr lang="en-US" baseline="0" dirty="0" smtClean="0"/>
          </a:p>
          <a:p>
            <a:r>
              <a:rPr lang="en-US" sz="1200" kern="1200" dirty="0" err="1" smtClean="0">
                <a:solidFill>
                  <a:schemeClr val="tx1"/>
                </a:solidFill>
                <a:effectLst/>
                <a:latin typeface="+mn-lt"/>
                <a:ea typeface="+mn-ea"/>
                <a:cs typeface="+mn-cs"/>
              </a:rPr>
              <a:t>Takaki</a:t>
            </a:r>
            <a:r>
              <a:rPr lang="en-US" sz="1200" kern="1200" dirty="0" smtClean="0">
                <a:solidFill>
                  <a:schemeClr val="tx1"/>
                </a:solidFill>
                <a:effectLst/>
                <a:latin typeface="+mn-lt"/>
                <a:ea typeface="+mn-ea"/>
                <a:cs typeface="+mn-cs"/>
              </a:rPr>
              <a:t> nicely sums this up in his 2006 paper [1], and states (and demonstrates) that we need about 0.3-0.15 degree precision in angular rays to achieve this at viewing distance of 1-2 meters (Fig. 4) - he calls this 'super </a:t>
            </a:r>
            <a:r>
              <a:rPr lang="en-US" sz="1200" kern="1200" dirty="0" err="1" smtClean="0">
                <a:solidFill>
                  <a:schemeClr val="tx1"/>
                </a:solidFill>
                <a:effectLst/>
                <a:latin typeface="+mn-lt"/>
                <a:ea typeface="+mn-ea"/>
                <a:cs typeface="+mn-cs"/>
              </a:rPr>
              <a:t>multiview</a:t>
            </a:r>
            <a:r>
              <a:rPr lang="en-US" sz="1200" kern="1200" dirty="0" smtClean="0">
                <a:solidFill>
                  <a:schemeClr val="tx1"/>
                </a:solidFill>
                <a:effectLst/>
                <a:latin typeface="+mn-lt"/>
                <a:ea typeface="+mn-ea"/>
                <a:cs typeface="+mn-cs"/>
              </a:rPr>
              <a:t>'. Now, the </a:t>
            </a:r>
            <a:r>
              <a:rPr lang="en-US" sz="1200" kern="1200" dirty="0" err="1" smtClean="0">
                <a:solidFill>
                  <a:schemeClr val="tx1"/>
                </a:solidFill>
                <a:effectLst/>
                <a:latin typeface="+mn-lt"/>
                <a:ea typeface="+mn-ea"/>
                <a:cs typeface="+mn-cs"/>
              </a:rPr>
              <a:t>Maimonie</a:t>
            </a:r>
            <a:r>
              <a:rPr lang="en-US" sz="1200" kern="1200" dirty="0" smtClean="0">
                <a:solidFill>
                  <a:schemeClr val="tx1"/>
                </a:solidFill>
                <a:effectLst/>
                <a:latin typeface="+mn-lt"/>
                <a:ea typeface="+mn-ea"/>
                <a:cs typeface="+mn-cs"/>
              </a:rPr>
              <a:t> et al.'s Focus 3D paper [2] has a nice table to classify different display types in their typical configurations concerning accommodation (Fig. 2), and a nice paragraph in the related work about displays which support (near) correct accommodation.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Our display </a:t>
            </a:r>
            <a:r>
              <a:rPr lang="en-US" sz="1200" kern="1200" dirty="0" err="1" smtClean="0">
                <a:solidFill>
                  <a:schemeClr val="tx1"/>
                </a:solidFill>
                <a:effectLst/>
                <a:latin typeface="+mn-lt"/>
                <a:ea typeface="+mn-ea"/>
                <a:cs typeface="+mn-cs"/>
              </a:rPr>
              <a:t>ppmm</a:t>
            </a:r>
            <a:r>
              <a:rPr lang="en-US" sz="1200" kern="1200" dirty="0" smtClean="0">
                <a:solidFill>
                  <a:schemeClr val="tx1"/>
                </a:solidFill>
                <a:effectLst/>
                <a:latin typeface="+mn-lt"/>
                <a:ea typeface="+mn-ea"/>
                <a:cs typeface="+mn-cs"/>
              </a:rPr>
              <a:t> (pixels per millimeter) is about 6.4, with 2.5mm lenses over 45 degrees. This achieves ~3 degrees per angular ray, which given </a:t>
            </a:r>
            <a:r>
              <a:rPr lang="en-US" sz="1200" kern="1200" dirty="0" err="1" smtClean="0">
                <a:solidFill>
                  <a:schemeClr val="tx1"/>
                </a:solidFill>
                <a:effectLst/>
                <a:latin typeface="+mn-lt"/>
                <a:ea typeface="+mn-ea"/>
                <a:cs typeface="+mn-cs"/>
              </a:rPr>
              <a:t>Takaki</a:t>
            </a:r>
            <a:r>
              <a:rPr lang="en-US" sz="1200" kern="1200" dirty="0" smtClean="0">
                <a:solidFill>
                  <a:schemeClr val="tx1"/>
                </a:solidFill>
                <a:effectLst/>
                <a:latin typeface="+mn-lt"/>
                <a:ea typeface="+mn-ea"/>
                <a:cs typeface="+mn-cs"/>
              </a:rPr>
              <a:t> is about 10x too few to allow accommodation @ 1 meter viewing range (which is reasonable given our current pen interaction range).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One way to get closer is to reduce the lens field of view. This is what is exploited by </a:t>
            </a:r>
            <a:r>
              <a:rPr lang="en-US" sz="1200" kern="1200" dirty="0" err="1" smtClean="0">
                <a:solidFill>
                  <a:schemeClr val="tx1"/>
                </a:solidFill>
                <a:effectLst/>
                <a:latin typeface="+mn-lt"/>
                <a:ea typeface="+mn-ea"/>
                <a:cs typeface="+mn-cs"/>
              </a:rPr>
              <a:t>Lanman’s</a:t>
            </a:r>
            <a:r>
              <a:rPr lang="en-US" sz="1200" kern="1200" dirty="0" smtClean="0">
                <a:solidFill>
                  <a:schemeClr val="tx1"/>
                </a:solidFill>
                <a:effectLst/>
                <a:latin typeface="+mn-lt"/>
                <a:ea typeface="+mn-ea"/>
                <a:cs typeface="+mn-cs"/>
              </a:rPr>
              <a:t> Near-Eye Light Field display [3], which I mentioned I had tried and it did produce a focusing effect. In this case, the display is fixed to your head, so you only need to care about parallax from eyeball rotation – the ‘eye box’ sweet spot is very small. They claim super </a:t>
            </a:r>
            <a:r>
              <a:rPr lang="en-US" sz="1200" kern="1200" dirty="0" err="1" smtClean="0">
                <a:solidFill>
                  <a:schemeClr val="tx1"/>
                </a:solidFill>
                <a:effectLst/>
                <a:latin typeface="+mn-lt"/>
                <a:ea typeface="+mn-ea"/>
                <a:cs typeface="+mn-cs"/>
              </a:rPr>
              <a:t>multiview</a:t>
            </a:r>
            <a:r>
              <a:rPr lang="en-US" sz="1200" kern="1200" dirty="0" smtClean="0">
                <a:solidFill>
                  <a:schemeClr val="tx1"/>
                </a:solidFill>
                <a:effectLst/>
                <a:latin typeface="+mn-lt"/>
                <a:ea typeface="+mn-ea"/>
                <a:cs typeface="+mn-cs"/>
              </a:rPr>
              <a:t> effects: Their printed film prototypes have a </a:t>
            </a:r>
            <a:r>
              <a:rPr lang="en-US" sz="1200" kern="1200" dirty="0" err="1" smtClean="0">
                <a:solidFill>
                  <a:schemeClr val="tx1"/>
                </a:solidFill>
                <a:effectLst/>
                <a:latin typeface="+mn-lt"/>
                <a:ea typeface="+mn-ea"/>
                <a:cs typeface="+mn-cs"/>
              </a:rPr>
              <a:t>ppmm</a:t>
            </a:r>
            <a:r>
              <a:rPr lang="en-US" sz="1200" kern="1200" dirty="0" smtClean="0">
                <a:solidFill>
                  <a:schemeClr val="tx1"/>
                </a:solidFill>
                <a:effectLst/>
                <a:latin typeface="+mn-lt"/>
                <a:ea typeface="+mn-ea"/>
                <a:cs typeface="+mn-cs"/>
              </a:rPr>
              <a:t> of 120, which with their 1mm lenses over 17 degrees gives an angular resolution of about 0.14 degrees per angular ray. So, well meeting </a:t>
            </a:r>
            <a:r>
              <a:rPr lang="en-US" sz="1200" kern="1200" dirty="0" err="1" smtClean="0">
                <a:solidFill>
                  <a:schemeClr val="tx1"/>
                </a:solidFill>
                <a:effectLst/>
                <a:latin typeface="+mn-lt"/>
                <a:ea typeface="+mn-ea"/>
                <a:cs typeface="+mn-cs"/>
              </a:rPr>
              <a:t>Takaki's</a:t>
            </a:r>
            <a:r>
              <a:rPr lang="en-US" sz="1200" kern="1200" dirty="0" smtClean="0">
                <a:solidFill>
                  <a:schemeClr val="tx1"/>
                </a:solidFill>
                <a:effectLst/>
                <a:latin typeface="+mn-lt"/>
                <a:ea typeface="+mn-ea"/>
                <a:cs typeface="+mn-cs"/>
              </a:rPr>
              <a:t> numbers as the view distance is much less. This effect still worked for me with their off-the-shelf small OLED displays, too, at ~83 </a:t>
            </a:r>
            <a:r>
              <a:rPr lang="en-US" sz="1200" kern="1200" dirty="0" err="1" smtClean="0">
                <a:solidFill>
                  <a:schemeClr val="tx1"/>
                </a:solidFill>
                <a:effectLst/>
                <a:latin typeface="+mn-lt"/>
                <a:ea typeface="+mn-ea"/>
                <a:cs typeface="+mn-cs"/>
              </a:rPr>
              <a:t>ppmm</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 Given the right lens configuration, I think you _could_ produce an accommodating display with that larger-format 90 </a:t>
            </a:r>
            <a:r>
              <a:rPr lang="en-US" sz="1200" kern="1200" dirty="0" err="1" smtClean="0">
                <a:solidFill>
                  <a:schemeClr val="tx1"/>
                </a:solidFill>
                <a:effectLst/>
                <a:latin typeface="+mn-lt"/>
                <a:ea typeface="+mn-ea"/>
                <a:cs typeface="+mn-cs"/>
              </a:rPr>
              <a:t>ppmm</a:t>
            </a:r>
            <a:r>
              <a:rPr lang="en-US" sz="1200" kern="1200" dirty="0" smtClean="0">
                <a:solidFill>
                  <a:schemeClr val="tx1"/>
                </a:solidFill>
                <a:effectLst/>
                <a:latin typeface="+mn-lt"/>
                <a:ea typeface="+mn-ea"/>
                <a:cs typeface="+mn-cs"/>
              </a:rPr>
              <a:t> (2250 </a:t>
            </a:r>
            <a:r>
              <a:rPr lang="en-US" sz="1200" kern="1200" dirty="0" err="1" smtClean="0">
                <a:solidFill>
                  <a:schemeClr val="tx1"/>
                </a:solidFill>
                <a:effectLst/>
                <a:latin typeface="+mn-lt"/>
                <a:ea typeface="+mn-ea"/>
                <a:cs typeface="+mn-cs"/>
              </a:rPr>
              <a:t>ppi</a:t>
            </a:r>
            <a:r>
              <a:rPr lang="en-US" sz="1200" kern="1200" dirty="0" smtClean="0">
                <a:solidFill>
                  <a:schemeClr val="tx1"/>
                </a:solidFill>
                <a:effectLst/>
                <a:latin typeface="+mn-lt"/>
                <a:ea typeface="+mn-ea"/>
                <a:cs typeface="+mn-cs"/>
              </a:rPr>
              <a:t> on my slide) Samsung future panel that I mentioned (say 0.2 degree rays = 225 pixels per lens. Our lenses = 2.5mm diameter, so 90 </a:t>
            </a:r>
            <a:r>
              <a:rPr lang="en-US" sz="1200" kern="1200" dirty="0" err="1" smtClean="0">
                <a:solidFill>
                  <a:schemeClr val="tx1"/>
                </a:solidFill>
                <a:effectLst/>
                <a:latin typeface="+mn-lt"/>
                <a:ea typeface="+mn-ea"/>
                <a:cs typeface="+mn-cs"/>
              </a:rPr>
              <a:t>ppmm</a:t>
            </a:r>
            <a:r>
              <a:rPr lang="en-US" sz="1200" kern="1200" dirty="0" smtClean="0">
                <a:solidFill>
                  <a:schemeClr val="tx1"/>
                </a:solidFill>
                <a:effectLst/>
                <a:latin typeface="+mn-lt"/>
                <a:ea typeface="+mn-ea"/>
                <a:cs typeface="+mn-cs"/>
              </a:rPr>
              <a:t> needed). Just, the spatial resolution would be equivalently low to our current display - 200 x 150. Alternatively, you could reduce the output field of view (which as we discussed would be counter to the other aims of the system).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 approach 1080p spatial resolution in ~the same size screen/lens </a:t>
            </a:r>
            <a:r>
              <a:rPr lang="en-US" sz="1200" kern="1200" dirty="0" err="1" smtClean="0">
                <a:solidFill>
                  <a:schemeClr val="tx1"/>
                </a:solidFill>
                <a:effectLst/>
                <a:latin typeface="+mn-lt"/>
                <a:ea typeface="+mn-ea"/>
                <a:cs typeface="+mn-cs"/>
              </a:rPr>
              <a:t>fov</a:t>
            </a:r>
            <a:r>
              <a:rPr lang="en-US" sz="1200" kern="1200" dirty="0" smtClean="0">
                <a:solidFill>
                  <a:schemeClr val="tx1"/>
                </a:solidFill>
                <a:effectLst/>
                <a:latin typeface="+mn-lt"/>
                <a:ea typeface="+mn-ea"/>
                <a:cs typeface="+mn-cs"/>
              </a:rPr>
              <a:t> as ours, like I mentioned on the slide, then you'd need something 7x denser - 630 </a:t>
            </a:r>
            <a:r>
              <a:rPr lang="en-US" sz="1200" kern="1200" dirty="0" err="1" smtClean="0">
                <a:solidFill>
                  <a:schemeClr val="tx1"/>
                </a:solidFill>
                <a:effectLst/>
                <a:latin typeface="+mn-lt"/>
                <a:ea typeface="+mn-ea"/>
                <a:cs typeface="+mn-cs"/>
              </a:rPr>
              <a:t>ppmm</a:t>
            </a:r>
            <a:r>
              <a:rPr lang="en-US" sz="1200" kern="1200" dirty="0" smtClean="0">
                <a:solidFill>
                  <a:schemeClr val="tx1"/>
                </a:solidFill>
                <a:effectLst/>
                <a:latin typeface="+mn-lt"/>
                <a:ea typeface="+mn-ea"/>
                <a:cs typeface="+mn-cs"/>
              </a:rPr>
              <a:t> (!). This size feature is basically at the diffraction limit imposed by the lenses (1.6 micron, with diffraction limit being ~2.6-1.3 microns from red to blue). So, touch and go! I also make no claims that you could actually manufacture a large-format 630 </a:t>
            </a:r>
            <a:r>
              <a:rPr lang="en-US" sz="1200" kern="1200" dirty="0" err="1" smtClean="0">
                <a:solidFill>
                  <a:schemeClr val="tx1"/>
                </a:solidFill>
                <a:effectLst/>
                <a:latin typeface="+mn-lt"/>
                <a:ea typeface="+mn-ea"/>
                <a:cs typeface="+mn-cs"/>
              </a:rPr>
              <a:t>ppmm</a:t>
            </a:r>
            <a:r>
              <a:rPr lang="en-US" sz="1200" kern="1200" dirty="0" smtClean="0">
                <a:solidFill>
                  <a:schemeClr val="tx1"/>
                </a:solidFill>
                <a:effectLst/>
                <a:latin typeface="+mn-lt"/>
                <a:ea typeface="+mn-ea"/>
                <a:cs typeface="+mn-cs"/>
              </a:rPr>
              <a:t> display.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a:t>
            </a:r>
            <a:r>
              <a:rPr lang="en-US" sz="1200" kern="1200" dirty="0" err="1" smtClean="0">
                <a:solidFill>
                  <a:schemeClr val="tx1"/>
                </a:solidFill>
                <a:effectLst/>
                <a:latin typeface="+mn-lt"/>
                <a:ea typeface="+mn-ea"/>
                <a:cs typeface="+mn-cs"/>
              </a:rPr>
              <a:t>Takaki</a:t>
            </a:r>
            <a:r>
              <a:rPr lang="en-US" sz="1200" kern="1200" dirty="0" smtClean="0">
                <a:solidFill>
                  <a:schemeClr val="tx1"/>
                </a:solidFill>
                <a:effectLst/>
                <a:latin typeface="+mn-lt"/>
                <a:ea typeface="+mn-ea"/>
                <a:cs typeface="+mn-cs"/>
              </a:rPr>
              <a:t>, 2006, Proc. IEEE, High-Density Directional Display for Generating Natural Three-Dimensional Images  </a:t>
            </a:r>
            <a:r>
              <a:rPr lang="en-US" sz="1200" u="sng" kern="1200" dirty="0" smtClean="0">
                <a:solidFill>
                  <a:schemeClr val="tx1"/>
                </a:solidFill>
                <a:effectLst/>
                <a:latin typeface="+mn-lt"/>
                <a:ea typeface="+mn-ea"/>
                <a:cs typeface="+mn-cs"/>
                <a:hlinkClick r:id="rId3"/>
              </a:rPr>
              <a:t>http://dx.doi.org/10.1109/JPROC.2006.870684</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a:t>
            </a:r>
            <a:r>
              <a:rPr lang="en-US" sz="1200" kern="1200" dirty="0" err="1" smtClean="0">
                <a:solidFill>
                  <a:schemeClr val="tx1"/>
                </a:solidFill>
                <a:effectLst/>
                <a:latin typeface="+mn-lt"/>
                <a:ea typeface="+mn-ea"/>
                <a:cs typeface="+mn-cs"/>
              </a:rPr>
              <a:t>Maimonie</a:t>
            </a:r>
            <a:r>
              <a:rPr lang="en-US" sz="1200" kern="1200" dirty="0" smtClean="0">
                <a:solidFill>
                  <a:schemeClr val="tx1"/>
                </a:solidFill>
                <a:effectLst/>
                <a:latin typeface="+mn-lt"/>
                <a:ea typeface="+mn-ea"/>
                <a:cs typeface="+mn-cs"/>
              </a:rPr>
              <a:t> et al., 2014, Transactions on Graphics, Focus 3D: Compressive Accommodation Display </a:t>
            </a:r>
            <a:r>
              <a:rPr lang="en-US" sz="1200" u="sng" kern="1200" dirty="0" smtClean="0">
                <a:solidFill>
                  <a:schemeClr val="tx1"/>
                </a:solidFill>
                <a:effectLst/>
                <a:latin typeface="+mn-lt"/>
                <a:ea typeface="+mn-ea"/>
                <a:cs typeface="+mn-cs"/>
                <a:hlinkClick r:id="rId4"/>
              </a:rPr>
              <a:t>http://alumni.media.mit.edu/~dlanman/research/SIGGRAPH%202014/Focus3D_TOG_2013.pdf</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Lanman et al., 2013, SIGGRAPH Asia, Near-Eye Light Field Displays </a:t>
            </a:r>
            <a:r>
              <a:rPr lang="en-US" sz="1200" u="sng" kern="1200" dirty="0" smtClean="0">
                <a:solidFill>
                  <a:schemeClr val="tx1"/>
                </a:solidFill>
                <a:effectLst/>
                <a:latin typeface="+mn-lt"/>
                <a:ea typeface="+mn-ea"/>
                <a:cs typeface="+mn-cs"/>
                <a:hlinkClick r:id="rId5"/>
              </a:rPr>
              <a:t>http://alumni.media.mit.edu/~dlanman/research/SIGGRAPH%20Asia%202013/Lanman-NELD-SA2013.pdf</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Another nice</a:t>
            </a:r>
            <a:r>
              <a:rPr lang="en-US" sz="1200" kern="1200" baseline="0" dirty="0" smtClean="0">
                <a:solidFill>
                  <a:schemeClr val="tx1"/>
                </a:solidFill>
                <a:effectLst/>
                <a:latin typeface="+mn-lt"/>
                <a:ea typeface="+mn-ea"/>
                <a:cs typeface="+mn-cs"/>
              </a:rPr>
              <a:t> diagram: http://astarmathsandphysics.com/ib-physics-notes/123-optics/1412-the-human-eye.html</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25</a:t>
            </a:fld>
            <a:endParaRPr lang="en-US"/>
          </a:p>
        </p:txBody>
      </p:sp>
    </p:spTree>
    <p:extLst>
      <p:ext uri="{BB962C8B-B14F-4D97-AF65-F5344CB8AC3E}">
        <p14:creationId xmlns:p14="http://schemas.microsoft.com/office/powerpoint/2010/main" val="363270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smtClean="0"/>
              <a:t>This slide was added after the talk. The word ‘focusable’ was previously</a:t>
            </a:r>
            <a:r>
              <a:rPr lang="en-US" baseline="0" dirty="0" smtClean="0"/>
              <a:t> used on slide 24, which in principle is possible but in practice would result in a very low resolution display</a:t>
            </a:r>
            <a:r>
              <a:rPr lang="en-US" baseline="0" dirty="0" smtClean="0"/>
              <a:t>.</a:t>
            </a:r>
          </a:p>
          <a:p>
            <a:pPr marL="0" marR="0" indent="0" algn="l" defTabSz="914378" rtl="0" eaLnBrk="1" fontAlgn="auto" latinLnBrk="0" hangingPunct="1">
              <a:lnSpc>
                <a:spcPct val="100000"/>
              </a:lnSpc>
              <a:spcBef>
                <a:spcPts val="0"/>
              </a:spcBef>
              <a:spcAft>
                <a:spcPts val="0"/>
              </a:spcAft>
              <a:buClrTx/>
              <a:buSzTx/>
              <a:buFontTx/>
              <a:buNone/>
              <a:tabLst/>
              <a:defRPr/>
            </a:pPr>
            <a:r>
              <a:rPr lang="en-US" baseline="0" dirty="0" smtClean="0"/>
              <a:t>I’d like to thank Wolfgang </a:t>
            </a:r>
            <a:r>
              <a:rPr lang="en-US" baseline="0" dirty="0" err="1" smtClean="0"/>
              <a:t>Stuerzlinger</a:t>
            </a:r>
            <a:r>
              <a:rPr lang="en-US" baseline="0" dirty="0" smtClean="0"/>
              <a:t> at Simon Frasier University in Vancouver for the discussion after the talk on why this word probably shouldn’t have been in the previous slide as it’s a trade-off you’d probably not want to make.</a:t>
            </a:r>
            <a:endParaRPr lang="en-US" dirty="0" smtClean="0"/>
          </a:p>
          <a:p>
            <a:endParaRPr lang="en-US" dirty="0" smtClean="0"/>
          </a:p>
          <a:p>
            <a:endParaRPr lang="en-US" dirty="0" smtClean="0"/>
          </a:p>
          <a:p>
            <a:r>
              <a:rPr lang="en-US" sz="1200" kern="1200" dirty="0" err="1" smtClean="0">
                <a:solidFill>
                  <a:schemeClr val="tx1"/>
                </a:solidFill>
                <a:effectLst/>
                <a:latin typeface="+mn-lt"/>
                <a:ea typeface="+mn-ea"/>
                <a:cs typeface="+mn-cs"/>
              </a:rPr>
              <a:t>Takaki</a:t>
            </a:r>
            <a:r>
              <a:rPr lang="en-US" sz="1200" kern="1200" dirty="0" smtClean="0">
                <a:solidFill>
                  <a:schemeClr val="tx1"/>
                </a:solidFill>
                <a:effectLst/>
                <a:latin typeface="+mn-lt"/>
                <a:ea typeface="+mn-ea"/>
                <a:cs typeface="+mn-cs"/>
              </a:rPr>
              <a:t> nicely sums this up in his 2006 paper [1], and states (and demonstrates) that we need about 0.3-0.15 degree precision in angular rays to achieve this at viewing distance of 1-2 meters (Fig. 4) - he calls this 'super </a:t>
            </a:r>
            <a:r>
              <a:rPr lang="en-US" sz="1200" kern="1200" dirty="0" err="1" smtClean="0">
                <a:solidFill>
                  <a:schemeClr val="tx1"/>
                </a:solidFill>
                <a:effectLst/>
                <a:latin typeface="+mn-lt"/>
                <a:ea typeface="+mn-ea"/>
                <a:cs typeface="+mn-cs"/>
              </a:rPr>
              <a:t>multiview</a:t>
            </a:r>
            <a:r>
              <a:rPr lang="en-US" sz="1200" kern="1200" dirty="0" smtClean="0">
                <a:solidFill>
                  <a:schemeClr val="tx1"/>
                </a:solidFill>
                <a:effectLst/>
                <a:latin typeface="+mn-lt"/>
                <a:ea typeface="+mn-ea"/>
                <a:cs typeface="+mn-cs"/>
              </a:rPr>
              <a:t>'. Now, the </a:t>
            </a:r>
            <a:r>
              <a:rPr lang="en-US" sz="1200" kern="1200" dirty="0" err="1" smtClean="0">
                <a:solidFill>
                  <a:schemeClr val="tx1"/>
                </a:solidFill>
                <a:effectLst/>
                <a:latin typeface="+mn-lt"/>
                <a:ea typeface="+mn-ea"/>
                <a:cs typeface="+mn-cs"/>
              </a:rPr>
              <a:t>Maimonie</a:t>
            </a:r>
            <a:r>
              <a:rPr lang="en-US" sz="1200" kern="1200" dirty="0" smtClean="0">
                <a:solidFill>
                  <a:schemeClr val="tx1"/>
                </a:solidFill>
                <a:effectLst/>
                <a:latin typeface="+mn-lt"/>
                <a:ea typeface="+mn-ea"/>
                <a:cs typeface="+mn-cs"/>
              </a:rPr>
              <a:t> et al.'s Focus 3D paper [2] has a nice table to classify different display types in their typical configurations concerning accommodation (Fig. 2), and a nice paragraph in the related work about displays which support (near) correct accommodation.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Our display </a:t>
            </a:r>
            <a:r>
              <a:rPr lang="en-US" sz="1200" kern="1200" dirty="0" err="1" smtClean="0">
                <a:solidFill>
                  <a:schemeClr val="tx1"/>
                </a:solidFill>
                <a:effectLst/>
                <a:latin typeface="+mn-lt"/>
                <a:ea typeface="+mn-ea"/>
                <a:cs typeface="+mn-cs"/>
              </a:rPr>
              <a:t>ppmm</a:t>
            </a:r>
            <a:r>
              <a:rPr lang="en-US" sz="1200" kern="1200" dirty="0" smtClean="0">
                <a:solidFill>
                  <a:schemeClr val="tx1"/>
                </a:solidFill>
                <a:effectLst/>
                <a:latin typeface="+mn-lt"/>
                <a:ea typeface="+mn-ea"/>
                <a:cs typeface="+mn-cs"/>
              </a:rPr>
              <a:t> (pixels per millimeter) is about 6.4, with 2.5mm lenses over 45 degrees. This achieves ~3 degrees per angular ray, which given </a:t>
            </a:r>
            <a:r>
              <a:rPr lang="en-US" sz="1200" kern="1200" dirty="0" err="1" smtClean="0">
                <a:solidFill>
                  <a:schemeClr val="tx1"/>
                </a:solidFill>
                <a:effectLst/>
                <a:latin typeface="+mn-lt"/>
                <a:ea typeface="+mn-ea"/>
                <a:cs typeface="+mn-cs"/>
              </a:rPr>
              <a:t>Takaki</a:t>
            </a:r>
            <a:r>
              <a:rPr lang="en-US" sz="1200" kern="1200" dirty="0" smtClean="0">
                <a:solidFill>
                  <a:schemeClr val="tx1"/>
                </a:solidFill>
                <a:effectLst/>
                <a:latin typeface="+mn-lt"/>
                <a:ea typeface="+mn-ea"/>
                <a:cs typeface="+mn-cs"/>
              </a:rPr>
              <a:t> is about 10x too few to allow accommodation @ 1 meter viewing range (which is reasonable given our current pen interaction range).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One way to get closer is to reduce the lens field of view. This is what is exploited by </a:t>
            </a:r>
            <a:r>
              <a:rPr lang="en-US" sz="1200" kern="1200" dirty="0" err="1" smtClean="0">
                <a:solidFill>
                  <a:schemeClr val="tx1"/>
                </a:solidFill>
                <a:effectLst/>
                <a:latin typeface="+mn-lt"/>
                <a:ea typeface="+mn-ea"/>
                <a:cs typeface="+mn-cs"/>
              </a:rPr>
              <a:t>Lanman’s</a:t>
            </a:r>
            <a:r>
              <a:rPr lang="en-US" sz="1200" kern="1200" dirty="0" smtClean="0">
                <a:solidFill>
                  <a:schemeClr val="tx1"/>
                </a:solidFill>
                <a:effectLst/>
                <a:latin typeface="+mn-lt"/>
                <a:ea typeface="+mn-ea"/>
                <a:cs typeface="+mn-cs"/>
              </a:rPr>
              <a:t> Near-Eye Light Field display [3], which I mentioned I had tried and it did produce a focusing effect. In this case, the display is fixed to your head, so you only need to care about parallax from eyeball rotation – the ‘eye box’ sweet spot is very small. They claim super </a:t>
            </a:r>
            <a:r>
              <a:rPr lang="en-US" sz="1200" kern="1200" dirty="0" err="1" smtClean="0">
                <a:solidFill>
                  <a:schemeClr val="tx1"/>
                </a:solidFill>
                <a:effectLst/>
                <a:latin typeface="+mn-lt"/>
                <a:ea typeface="+mn-ea"/>
                <a:cs typeface="+mn-cs"/>
              </a:rPr>
              <a:t>multiview</a:t>
            </a:r>
            <a:r>
              <a:rPr lang="en-US" sz="1200" kern="1200" dirty="0" smtClean="0">
                <a:solidFill>
                  <a:schemeClr val="tx1"/>
                </a:solidFill>
                <a:effectLst/>
                <a:latin typeface="+mn-lt"/>
                <a:ea typeface="+mn-ea"/>
                <a:cs typeface="+mn-cs"/>
              </a:rPr>
              <a:t> effects: Their printed film prototypes have a </a:t>
            </a:r>
            <a:r>
              <a:rPr lang="en-US" sz="1200" kern="1200" dirty="0" err="1" smtClean="0">
                <a:solidFill>
                  <a:schemeClr val="tx1"/>
                </a:solidFill>
                <a:effectLst/>
                <a:latin typeface="+mn-lt"/>
                <a:ea typeface="+mn-ea"/>
                <a:cs typeface="+mn-cs"/>
              </a:rPr>
              <a:t>ppmm</a:t>
            </a:r>
            <a:r>
              <a:rPr lang="en-US" sz="1200" kern="1200" dirty="0" smtClean="0">
                <a:solidFill>
                  <a:schemeClr val="tx1"/>
                </a:solidFill>
                <a:effectLst/>
                <a:latin typeface="+mn-lt"/>
                <a:ea typeface="+mn-ea"/>
                <a:cs typeface="+mn-cs"/>
              </a:rPr>
              <a:t> of 120, which with their 1mm lenses over 17 degrees gives an angular resolution of about 0.14 degrees per angular ray. So, well meeting </a:t>
            </a:r>
            <a:r>
              <a:rPr lang="en-US" sz="1200" kern="1200" dirty="0" err="1" smtClean="0">
                <a:solidFill>
                  <a:schemeClr val="tx1"/>
                </a:solidFill>
                <a:effectLst/>
                <a:latin typeface="+mn-lt"/>
                <a:ea typeface="+mn-ea"/>
                <a:cs typeface="+mn-cs"/>
              </a:rPr>
              <a:t>Takaki's</a:t>
            </a:r>
            <a:r>
              <a:rPr lang="en-US" sz="1200" kern="1200" dirty="0" smtClean="0">
                <a:solidFill>
                  <a:schemeClr val="tx1"/>
                </a:solidFill>
                <a:effectLst/>
                <a:latin typeface="+mn-lt"/>
                <a:ea typeface="+mn-ea"/>
                <a:cs typeface="+mn-cs"/>
              </a:rPr>
              <a:t> numbers as the view distance is much less. This effect still worked for me with their off-the-shelf small OLED displays, too, at ~83 </a:t>
            </a:r>
            <a:r>
              <a:rPr lang="en-US" sz="1200" kern="1200" dirty="0" err="1" smtClean="0">
                <a:solidFill>
                  <a:schemeClr val="tx1"/>
                </a:solidFill>
                <a:effectLst/>
                <a:latin typeface="+mn-lt"/>
                <a:ea typeface="+mn-ea"/>
                <a:cs typeface="+mn-cs"/>
              </a:rPr>
              <a:t>ppmm</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 Given the right lens configuration, I think you _could_ produce an accommodating display with that larger-format 90 </a:t>
            </a:r>
            <a:r>
              <a:rPr lang="en-US" sz="1200" kern="1200" dirty="0" err="1" smtClean="0">
                <a:solidFill>
                  <a:schemeClr val="tx1"/>
                </a:solidFill>
                <a:effectLst/>
                <a:latin typeface="+mn-lt"/>
                <a:ea typeface="+mn-ea"/>
                <a:cs typeface="+mn-cs"/>
              </a:rPr>
              <a:t>ppmm</a:t>
            </a:r>
            <a:r>
              <a:rPr lang="en-US" sz="1200" kern="1200" dirty="0" smtClean="0">
                <a:solidFill>
                  <a:schemeClr val="tx1"/>
                </a:solidFill>
                <a:effectLst/>
                <a:latin typeface="+mn-lt"/>
                <a:ea typeface="+mn-ea"/>
                <a:cs typeface="+mn-cs"/>
              </a:rPr>
              <a:t> (2250 </a:t>
            </a:r>
            <a:r>
              <a:rPr lang="en-US" sz="1200" kern="1200" dirty="0" err="1" smtClean="0">
                <a:solidFill>
                  <a:schemeClr val="tx1"/>
                </a:solidFill>
                <a:effectLst/>
                <a:latin typeface="+mn-lt"/>
                <a:ea typeface="+mn-ea"/>
                <a:cs typeface="+mn-cs"/>
              </a:rPr>
              <a:t>ppi</a:t>
            </a:r>
            <a:r>
              <a:rPr lang="en-US" sz="1200" kern="1200" dirty="0" smtClean="0">
                <a:solidFill>
                  <a:schemeClr val="tx1"/>
                </a:solidFill>
                <a:effectLst/>
                <a:latin typeface="+mn-lt"/>
                <a:ea typeface="+mn-ea"/>
                <a:cs typeface="+mn-cs"/>
              </a:rPr>
              <a:t> on my slide) Samsung future panel that I mentioned (say 0.2 degree rays = 225 pixels per lens. Our lenses = 2.5mm diameter, so 90 </a:t>
            </a:r>
            <a:r>
              <a:rPr lang="en-US" sz="1200" kern="1200" dirty="0" err="1" smtClean="0">
                <a:solidFill>
                  <a:schemeClr val="tx1"/>
                </a:solidFill>
                <a:effectLst/>
                <a:latin typeface="+mn-lt"/>
                <a:ea typeface="+mn-ea"/>
                <a:cs typeface="+mn-cs"/>
              </a:rPr>
              <a:t>ppmm</a:t>
            </a:r>
            <a:r>
              <a:rPr lang="en-US" sz="1200" kern="1200" dirty="0" smtClean="0">
                <a:solidFill>
                  <a:schemeClr val="tx1"/>
                </a:solidFill>
                <a:effectLst/>
                <a:latin typeface="+mn-lt"/>
                <a:ea typeface="+mn-ea"/>
                <a:cs typeface="+mn-cs"/>
              </a:rPr>
              <a:t> needed). Just, the spatial resolution would be equivalently low to our current display - 200 x 150. Alternatively, you could reduce the output field of view (which as we discussed would be counter to the other aims of the system).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 approach 1080p spatial resolution in ~the same size screen/lens </a:t>
            </a:r>
            <a:r>
              <a:rPr lang="en-US" sz="1200" kern="1200" dirty="0" err="1" smtClean="0">
                <a:solidFill>
                  <a:schemeClr val="tx1"/>
                </a:solidFill>
                <a:effectLst/>
                <a:latin typeface="+mn-lt"/>
                <a:ea typeface="+mn-ea"/>
                <a:cs typeface="+mn-cs"/>
              </a:rPr>
              <a:t>fov</a:t>
            </a:r>
            <a:r>
              <a:rPr lang="en-US" sz="1200" kern="1200" dirty="0" smtClean="0">
                <a:solidFill>
                  <a:schemeClr val="tx1"/>
                </a:solidFill>
                <a:effectLst/>
                <a:latin typeface="+mn-lt"/>
                <a:ea typeface="+mn-ea"/>
                <a:cs typeface="+mn-cs"/>
              </a:rPr>
              <a:t> as ours, like I mentioned on the slide, then you'd need something 7x denser - 630 </a:t>
            </a:r>
            <a:r>
              <a:rPr lang="en-US" sz="1200" kern="1200" dirty="0" err="1" smtClean="0">
                <a:solidFill>
                  <a:schemeClr val="tx1"/>
                </a:solidFill>
                <a:effectLst/>
                <a:latin typeface="+mn-lt"/>
                <a:ea typeface="+mn-ea"/>
                <a:cs typeface="+mn-cs"/>
              </a:rPr>
              <a:t>ppmm</a:t>
            </a:r>
            <a:r>
              <a:rPr lang="en-US" sz="1200" kern="1200" dirty="0" smtClean="0">
                <a:solidFill>
                  <a:schemeClr val="tx1"/>
                </a:solidFill>
                <a:effectLst/>
                <a:latin typeface="+mn-lt"/>
                <a:ea typeface="+mn-ea"/>
                <a:cs typeface="+mn-cs"/>
              </a:rPr>
              <a:t> (!). This size feature is basically at the diffraction limit imposed by the lenses (1.6 micron, with diffraction limit being ~2.6-1.3 microns from red to blue). So, touch and go! I also make no claims that you could actually manufacture a large-format 630 </a:t>
            </a:r>
            <a:r>
              <a:rPr lang="en-US" sz="1200" kern="1200" dirty="0" err="1" smtClean="0">
                <a:solidFill>
                  <a:schemeClr val="tx1"/>
                </a:solidFill>
                <a:effectLst/>
                <a:latin typeface="+mn-lt"/>
                <a:ea typeface="+mn-ea"/>
                <a:cs typeface="+mn-cs"/>
              </a:rPr>
              <a:t>ppmm</a:t>
            </a:r>
            <a:r>
              <a:rPr lang="en-US" sz="1200" kern="1200" dirty="0" smtClean="0">
                <a:solidFill>
                  <a:schemeClr val="tx1"/>
                </a:solidFill>
                <a:effectLst/>
                <a:latin typeface="+mn-lt"/>
                <a:ea typeface="+mn-ea"/>
                <a:cs typeface="+mn-cs"/>
              </a:rPr>
              <a:t> display.</a:t>
            </a:r>
          </a:p>
          <a:p>
            <a:endParaRPr lang="en-US" dirty="0" smtClean="0"/>
          </a:p>
          <a:p>
            <a:r>
              <a:rPr lang="en-US" sz="1200" kern="1200" dirty="0" smtClean="0">
                <a:solidFill>
                  <a:schemeClr val="tx1"/>
                </a:solidFill>
                <a:effectLst/>
                <a:latin typeface="+mn-lt"/>
                <a:ea typeface="+mn-ea"/>
                <a:cs typeface="+mn-cs"/>
              </a:rPr>
              <a:t>[1] </a:t>
            </a:r>
            <a:r>
              <a:rPr lang="en-US" sz="1200" kern="1200" dirty="0" err="1" smtClean="0">
                <a:solidFill>
                  <a:schemeClr val="tx1"/>
                </a:solidFill>
                <a:effectLst/>
                <a:latin typeface="+mn-lt"/>
                <a:ea typeface="+mn-ea"/>
                <a:cs typeface="+mn-cs"/>
              </a:rPr>
              <a:t>Takaki</a:t>
            </a:r>
            <a:r>
              <a:rPr lang="en-US" sz="1200" kern="1200" dirty="0" smtClean="0">
                <a:solidFill>
                  <a:schemeClr val="tx1"/>
                </a:solidFill>
                <a:effectLst/>
                <a:latin typeface="+mn-lt"/>
                <a:ea typeface="+mn-ea"/>
                <a:cs typeface="+mn-cs"/>
              </a:rPr>
              <a:t>, 2006, Proc. IEEE, High-Density Directional Display for Generating Natural Three-Dimensional Images  </a:t>
            </a:r>
            <a:r>
              <a:rPr lang="en-US" sz="1200" u="sng" kern="1200" dirty="0" smtClean="0">
                <a:solidFill>
                  <a:schemeClr val="tx1"/>
                </a:solidFill>
                <a:effectLst/>
                <a:latin typeface="+mn-lt"/>
                <a:ea typeface="+mn-ea"/>
                <a:cs typeface="+mn-cs"/>
                <a:hlinkClick r:id="rId3"/>
              </a:rPr>
              <a:t>http://dx.doi.org/10.1109/JPROC.2006.870684</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a:t>
            </a:r>
            <a:r>
              <a:rPr lang="en-US" sz="1200" kern="1200" dirty="0" err="1" smtClean="0">
                <a:solidFill>
                  <a:schemeClr val="tx1"/>
                </a:solidFill>
                <a:effectLst/>
                <a:latin typeface="+mn-lt"/>
                <a:ea typeface="+mn-ea"/>
                <a:cs typeface="+mn-cs"/>
              </a:rPr>
              <a:t>Maimonie</a:t>
            </a:r>
            <a:r>
              <a:rPr lang="en-US" sz="1200" kern="1200" dirty="0" smtClean="0">
                <a:solidFill>
                  <a:schemeClr val="tx1"/>
                </a:solidFill>
                <a:effectLst/>
                <a:latin typeface="+mn-lt"/>
                <a:ea typeface="+mn-ea"/>
                <a:cs typeface="+mn-cs"/>
              </a:rPr>
              <a:t> et al., 2014, Transactions on Graphics, Focus 3D: Compressive Accommodation Display </a:t>
            </a:r>
            <a:r>
              <a:rPr lang="en-US" sz="1200" u="sng" kern="1200" dirty="0" smtClean="0">
                <a:solidFill>
                  <a:schemeClr val="tx1"/>
                </a:solidFill>
                <a:effectLst/>
                <a:latin typeface="+mn-lt"/>
                <a:ea typeface="+mn-ea"/>
                <a:cs typeface="+mn-cs"/>
                <a:hlinkClick r:id="rId4"/>
              </a:rPr>
              <a:t>http://alumni.media.mit.edu/~dlanman/research/SIGGRAPH%202014/Focus3D_TOG_2013.pdf</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Lanman et al., 2013, SIGGRAPH Asia, Near-Eye Light Field Displays </a:t>
            </a:r>
            <a:r>
              <a:rPr lang="en-US" sz="1200" u="sng" kern="1200" dirty="0" smtClean="0">
                <a:solidFill>
                  <a:schemeClr val="tx1"/>
                </a:solidFill>
                <a:effectLst/>
                <a:latin typeface="+mn-lt"/>
                <a:ea typeface="+mn-ea"/>
                <a:cs typeface="+mn-cs"/>
                <a:hlinkClick r:id="rId5"/>
              </a:rPr>
              <a:t>http://alumni.media.mit.edu/~dlanman/research/SIGGRAPH%20Asia%202013/Lanman-NELD-SA2013.pdf</a:t>
            </a:r>
            <a:endParaRPr lang="en-US" sz="1200" kern="1200" dirty="0" smtClean="0">
              <a:solidFill>
                <a:schemeClr val="tx1"/>
              </a:solidFill>
              <a:effectLst/>
              <a:latin typeface="+mn-lt"/>
              <a:ea typeface="+mn-ea"/>
              <a:cs typeface="+mn-cs"/>
            </a:endParaRPr>
          </a:p>
          <a:p>
            <a:endParaRPr lang="en-US" dirty="0" smtClean="0"/>
          </a:p>
          <a:p>
            <a:endParaRPr lang="en-US" dirty="0" smtClean="0"/>
          </a:p>
          <a:p>
            <a:pPr marL="0" marR="0" indent="0" algn="l" defTabSz="914378"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Another nice</a:t>
            </a:r>
            <a:r>
              <a:rPr lang="en-US" sz="1200" kern="1200" baseline="0" dirty="0" smtClean="0">
                <a:solidFill>
                  <a:schemeClr val="tx1"/>
                </a:solidFill>
                <a:effectLst/>
                <a:latin typeface="+mn-lt"/>
                <a:ea typeface="+mn-ea"/>
                <a:cs typeface="+mn-cs"/>
              </a:rPr>
              <a:t> diagram: http://astarmathsandphysics.com/ib-physics-notes/123-optics/1412-the-human-eye.html</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A62ACF-93BB-4E4B-8F98-2F2FE8BD5537}" type="slidenum">
              <a:rPr lang="en-US" smtClean="0"/>
              <a:t>26</a:t>
            </a:fld>
            <a:endParaRPr lang="en-US"/>
          </a:p>
        </p:txBody>
      </p:sp>
    </p:spTree>
    <p:extLst>
      <p:ext uri="{BB962C8B-B14F-4D97-AF65-F5344CB8AC3E}">
        <p14:creationId xmlns:p14="http://schemas.microsoft.com/office/powerpoint/2010/main" val="3032597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what about interaction?</a:t>
            </a:r>
          </a:p>
          <a:p>
            <a:endParaRPr lang="en-US" dirty="0" smtClean="0"/>
          </a:p>
          <a:p>
            <a:r>
              <a:rPr lang="en-US" dirty="0" smtClean="0"/>
              <a:t>This</a:t>
            </a:r>
            <a:r>
              <a:rPr lang="en-US" baseline="0" dirty="0" smtClean="0"/>
              <a:t> 4D light field space allows us to realistically view 3D objects, but how can we interact with this 3D space? </a:t>
            </a:r>
          </a:p>
          <a:p>
            <a:r>
              <a:rPr lang="en-US" baseline="0" dirty="0" smtClean="0"/>
              <a:t>This is the focus of our work.</a:t>
            </a:r>
          </a:p>
          <a:p>
            <a:endParaRPr lang="en-US" baseline="0" dirty="0" smtClean="0"/>
          </a:p>
          <a:p>
            <a:r>
              <a:rPr lang="en-US" baseline="0" dirty="0" smtClean="0"/>
              <a:t>// We could couple an existing 3D tracking system, and there are positives and negatives there which we go through in the paper, but is there a way to exploit the lenslet array that we’re using for display to achieve this?</a:t>
            </a:r>
            <a:endParaRPr lang="en-US" dirty="0" smtClean="0"/>
          </a:p>
          <a:p>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27</a:t>
            </a:fld>
            <a:endParaRPr lang="en-US"/>
          </a:p>
        </p:txBody>
      </p:sp>
    </p:spTree>
    <p:extLst>
      <p:ext uri="{BB962C8B-B14F-4D97-AF65-F5344CB8AC3E}">
        <p14:creationId xmlns:p14="http://schemas.microsoft.com/office/powerpoint/2010/main" val="501142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if we have sensing pixels behind our lenslet array instead of display pixels, then we could simply re</a:t>
            </a:r>
            <a:r>
              <a:rPr lang="en-US" baseline="0" dirty="0" smtClean="0"/>
              <a:t>versed the ray directions back to the scene and analyze it for interaction control.</a:t>
            </a:r>
            <a:endParaRPr lang="en-US" dirty="0" smtClean="0"/>
          </a:p>
          <a:p>
            <a:endParaRPr lang="en-US" dirty="0" smtClean="0"/>
          </a:p>
          <a:p>
            <a:r>
              <a:rPr lang="en-US" dirty="0" smtClean="0"/>
              <a:t>Flashlight:</a:t>
            </a:r>
          </a:p>
          <a:p>
            <a:r>
              <a:rPr lang="en-US" dirty="0" smtClean="0"/>
              <a:t>http://vlab.ethz.ch/flashlight/images/flashlight.jpg</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28</a:t>
            </a:fld>
            <a:endParaRPr lang="en-US"/>
          </a:p>
        </p:txBody>
      </p:sp>
    </p:spTree>
    <p:extLst>
      <p:ext uri="{BB962C8B-B14F-4D97-AF65-F5344CB8AC3E}">
        <p14:creationId xmlns:p14="http://schemas.microsoft.com/office/powerpoint/2010/main" val="118155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inspiring previous work in this area </a:t>
            </a:r>
            <a:r>
              <a:rPr lang="en-US" baseline="0" dirty="0" smtClean="0"/>
              <a:t>covers different ways to build these joint or bi-directional displays, using </a:t>
            </a:r>
            <a:r>
              <a:rPr lang="en-US" baseline="0" dirty="0" err="1" smtClean="0"/>
              <a:t>beamsplitters</a:t>
            </a:r>
            <a:r>
              <a:rPr lang="en-US" baseline="0" dirty="0" smtClean="0"/>
              <a:t>, or phase separation, Their interactions focus on illumination transfer, such as relighting of scenes, or they achieve low-speed low-precision gestural control.</a:t>
            </a:r>
            <a:endParaRPr lang="en-US" dirty="0" smtClean="0"/>
          </a:p>
          <a:p>
            <a:endParaRPr lang="en-US" dirty="0" smtClean="0"/>
          </a:p>
          <a:p>
            <a:pPr marL="0" marR="0" indent="0" algn="l" defTabSz="914378" rtl="0" eaLnBrk="1" fontAlgn="auto" latinLnBrk="0" hangingPunct="1">
              <a:lnSpc>
                <a:spcPct val="100000"/>
              </a:lnSpc>
              <a:spcBef>
                <a:spcPts val="0"/>
              </a:spcBef>
              <a:spcAft>
                <a:spcPts val="0"/>
              </a:spcAft>
              <a:buClrTx/>
              <a:buSzTx/>
              <a:buFontTx/>
              <a:buNone/>
              <a:tabLst/>
              <a:defRPr/>
            </a:pPr>
            <a:r>
              <a:rPr lang="en-US" dirty="0" smtClean="0"/>
              <a:t>In this in-air freeform interaction</a:t>
            </a:r>
            <a:r>
              <a:rPr lang="en-US" baseline="0" dirty="0" smtClean="0"/>
              <a:t> setting</a:t>
            </a:r>
            <a:r>
              <a:rPr lang="en-US" dirty="0" smtClean="0"/>
              <a:t>, the human hand can move very quickly,</a:t>
            </a:r>
            <a:r>
              <a:rPr lang="en-US" baseline="0" dirty="0" smtClean="0"/>
              <a:t> or if it is still, </a:t>
            </a:r>
            <a:r>
              <a:rPr lang="en-US" dirty="0" smtClean="0"/>
              <a:t>with very little jitter.</a:t>
            </a:r>
          </a:p>
          <a:p>
            <a:endParaRPr lang="en-US" dirty="0" smtClean="0"/>
          </a:p>
          <a:p>
            <a:endParaRPr lang="en-US" dirty="0" smtClean="0"/>
          </a:p>
          <a:p>
            <a:r>
              <a:rPr lang="en-US" dirty="0" smtClean="0"/>
              <a:t>Light Field Transfer:</a:t>
            </a:r>
            <a:r>
              <a:rPr lang="en-US" baseline="0" dirty="0" smtClean="0"/>
              <a:t> http://www.cs.columbia.edu/CAVE/projects/lightfield_transfer/</a:t>
            </a:r>
            <a:endParaRPr lang="en-US" dirty="0" smtClean="0"/>
          </a:p>
          <a:p>
            <a:r>
              <a:rPr lang="en-US" dirty="0" err="1" smtClean="0"/>
              <a:t>BiDi</a:t>
            </a:r>
            <a:r>
              <a:rPr lang="en-US" dirty="0" smtClean="0"/>
              <a:t> Screen: http://alumni.media.mit.edu/~mhirsch/bidi/</a:t>
            </a:r>
          </a:p>
          <a:p>
            <a:r>
              <a:rPr lang="en-US" dirty="0" smtClean="0"/>
              <a:t>8D Display: http://alumni.media.mit.edu/~mhirsch/8D/</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29</a:t>
            </a:fld>
            <a:endParaRPr lang="en-US"/>
          </a:p>
        </p:txBody>
      </p:sp>
    </p:spTree>
    <p:extLst>
      <p:ext uri="{BB962C8B-B14F-4D97-AF65-F5344CB8AC3E}">
        <p14:creationId xmlns:p14="http://schemas.microsoft.com/office/powerpoint/2010/main" val="154081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smtClean="0"/>
              <a:t>If you missed it, then </a:t>
            </a:r>
            <a:r>
              <a:rPr lang="en-US" baseline="0" dirty="0" smtClean="0"/>
              <a:t>it’s </a:t>
            </a:r>
            <a:r>
              <a:rPr lang="en-US" dirty="0" smtClean="0"/>
              <a:t>a pen-based</a:t>
            </a:r>
            <a:r>
              <a:rPr lang="en-US" baseline="0" dirty="0" smtClean="0"/>
              <a:t> </a:t>
            </a:r>
            <a:r>
              <a:rPr lang="en-US" dirty="0" smtClean="0"/>
              <a:t>system that lets you view and interact in </a:t>
            </a:r>
            <a:r>
              <a:rPr lang="en-US" baseline="0" dirty="0" smtClean="0"/>
              <a:t>3D with light, so that you can create and position objects in 3D, draw on and around objects with a pen in 3D, transform objects naturally in 3D space, light or relight objects with virtual flashlights in 3D, but also to _view_ all of this in 3D at the same time as you interact.</a:t>
            </a:r>
          </a:p>
        </p:txBody>
      </p:sp>
      <p:sp>
        <p:nvSpPr>
          <p:cNvPr id="4" name="Slide Number Placeholder 3"/>
          <p:cNvSpPr>
            <a:spLocks noGrp="1"/>
          </p:cNvSpPr>
          <p:nvPr>
            <p:ph type="sldNum" sz="quarter" idx="10"/>
          </p:nvPr>
        </p:nvSpPr>
        <p:spPr/>
        <p:txBody>
          <a:bodyPr/>
          <a:lstStyle/>
          <a:p>
            <a:fld id="{10A62ACF-93BB-4E4B-8F98-2F2FE8BD5537}" type="slidenum">
              <a:rPr lang="en-US" smtClean="0"/>
              <a:t>3</a:t>
            </a:fld>
            <a:endParaRPr lang="en-US"/>
          </a:p>
        </p:txBody>
      </p:sp>
    </p:spTree>
    <p:extLst>
      <p:ext uri="{BB962C8B-B14F-4D97-AF65-F5344CB8AC3E}">
        <p14:creationId xmlns:p14="http://schemas.microsoft.com/office/powerpoint/2010/main" val="2274828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really want is very fast, high</a:t>
            </a:r>
            <a:r>
              <a:rPr lang="en-US" baseline="0" dirty="0" smtClean="0"/>
              <a:t> accuracy, and high precision light field input – this is our goal.</a:t>
            </a:r>
          </a:p>
          <a:p>
            <a:endParaRPr lang="en-US" dirty="0" smtClean="0"/>
          </a:p>
          <a:p>
            <a:r>
              <a:rPr lang="en-US" dirty="0" smtClean="0"/>
              <a:t>We’re going to do this with an optical pen. Let’s look at our hardware design.</a:t>
            </a:r>
          </a:p>
          <a:p>
            <a:endParaRPr lang="en-US" dirty="0" smtClean="0"/>
          </a:p>
          <a:p>
            <a:r>
              <a:rPr lang="en-US" dirty="0" smtClean="0"/>
              <a:t>6 minutes 30 seconds</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30</a:t>
            </a:fld>
            <a:endParaRPr lang="en-US"/>
          </a:p>
        </p:txBody>
      </p:sp>
    </p:spTree>
    <p:extLst>
      <p:ext uri="{BB962C8B-B14F-4D97-AF65-F5344CB8AC3E}">
        <p14:creationId xmlns:p14="http://schemas.microsoft.com/office/powerpoint/2010/main" val="1363363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front we have a</a:t>
            </a:r>
            <a:r>
              <a:rPr lang="en-US" baseline="0" dirty="0" smtClean="0"/>
              <a:t> &lt;ADVANCE&gt; lenslet array for our many views, and to the side we have a &lt;ADVANCE&gt; 2D display for high-res info and text. &lt;ADVANCE&gt; &lt;ADVANCE&gt;</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31</a:t>
            </a:fld>
            <a:endParaRPr lang="en-US"/>
          </a:p>
        </p:txBody>
      </p:sp>
    </p:spTree>
    <p:extLst>
      <p:ext uri="{BB962C8B-B14F-4D97-AF65-F5344CB8AC3E}">
        <p14:creationId xmlns:p14="http://schemas.microsoft.com/office/powerpoint/2010/main" val="183414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the back there we have 4 projects to cram as many display pixels as we can behind our lenslet array. And there is an infrared camera, which images an infrared pen – just a simple LED – through the lenslet array. That’s it.</a:t>
            </a:r>
          </a:p>
          <a:p>
            <a:endParaRPr lang="en-US" baseline="0" dirty="0" smtClean="0"/>
          </a:p>
          <a:p>
            <a:r>
              <a:rPr lang="en-US" baseline="0" dirty="0" smtClean="0"/>
              <a:t>If we flip that around, you can see the image multiplexed onto a diffuser on the back of the lenslet array.</a:t>
            </a:r>
          </a:p>
          <a:p>
            <a:endParaRPr lang="en-US" baseline="0" dirty="0" smtClean="0"/>
          </a:p>
          <a:p>
            <a:r>
              <a:rPr lang="en-US" dirty="0" smtClean="0"/>
              <a:t>The projector,</a:t>
            </a:r>
            <a:r>
              <a:rPr lang="en-US" baseline="0" dirty="0" smtClean="0"/>
              <a:t> camera, and lenslet array all need to be calibrated so that they exist in a shared space.</a:t>
            </a:r>
          </a:p>
          <a:p>
            <a:r>
              <a:rPr lang="en-US" baseline="0" dirty="0" smtClean="0"/>
              <a:t>I’m not going to explain it now, but our calibration process gives us, &lt;ADVANCE&gt;</a:t>
            </a:r>
          </a:p>
          <a:p>
            <a:endParaRPr lang="en-US" baseline="0" dirty="0" smtClean="0"/>
          </a:p>
        </p:txBody>
      </p:sp>
      <p:sp>
        <p:nvSpPr>
          <p:cNvPr id="4" name="Slide Number Placeholder 3"/>
          <p:cNvSpPr>
            <a:spLocks noGrp="1"/>
          </p:cNvSpPr>
          <p:nvPr>
            <p:ph type="sldNum" sz="quarter" idx="10"/>
          </p:nvPr>
        </p:nvSpPr>
        <p:spPr/>
        <p:txBody>
          <a:bodyPr/>
          <a:lstStyle/>
          <a:p>
            <a:fld id="{10A62ACF-93BB-4E4B-8F98-2F2FE8BD5537}" type="slidenum">
              <a:rPr lang="en-US" smtClean="0"/>
              <a:t>32</a:t>
            </a:fld>
            <a:endParaRPr lang="en-US"/>
          </a:p>
        </p:txBody>
      </p:sp>
    </p:spTree>
    <p:extLst>
      <p:ext uri="{BB962C8B-B14F-4D97-AF65-F5344CB8AC3E}">
        <p14:creationId xmlns:p14="http://schemas.microsoft.com/office/powerpoint/2010/main" val="4431434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for each display and sensing pixel, a look-up table into ray space.</a:t>
            </a:r>
          </a:p>
          <a:p>
            <a:r>
              <a:rPr lang="en-US" baseline="0" dirty="0" smtClean="0"/>
              <a:t>The honeycomb pattern arises from the hexagonal arrangements of </a:t>
            </a:r>
            <a:r>
              <a:rPr lang="en-US" baseline="0" dirty="0" err="1" smtClean="0"/>
              <a:t>lenslets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33</a:t>
            </a:fld>
            <a:endParaRPr lang="en-US"/>
          </a:p>
        </p:txBody>
      </p:sp>
    </p:spTree>
    <p:extLst>
      <p:ext uri="{BB962C8B-B14F-4D97-AF65-F5344CB8AC3E}">
        <p14:creationId xmlns:p14="http://schemas.microsoft.com/office/powerpoint/2010/main" val="2930223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the IR camera sees of the pen is many tiny images of the varying angles of the LED pen.</a:t>
            </a:r>
          </a:p>
          <a:p>
            <a:r>
              <a:rPr lang="en-US" baseline="0" dirty="0" smtClean="0"/>
              <a:t>Because we know we are looking for a single point, we can directly attempt to estimate the most prominent ray direction for each lenslet from this image.</a:t>
            </a:r>
          </a:p>
          <a:p>
            <a:endParaRPr lang="en-US" baseline="0" dirty="0" smtClean="0"/>
          </a:p>
          <a:p>
            <a:r>
              <a:rPr lang="en-US" baseline="0" dirty="0" smtClean="0"/>
              <a:t>Even though these light cone images are small, we can exploit the massive redundancy from the slight shift in viewpoint to achieve high precision.</a:t>
            </a:r>
            <a:endParaRPr lang="en-US" dirty="0" smtClean="0"/>
          </a:p>
          <a:p>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34</a:t>
            </a:fld>
            <a:endParaRPr lang="en-US"/>
          </a:p>
        </p:txBody>
      </p:sp>
    </p:spTree>
    <p:extLst>
      <p:ext uri="{BB962C8B-B14F-4D97-AF65-F5344CB8AC3E}">
        <p14:creationId xmlns:p14="http://schemas.microsoft.com/office/powerpoint/2010/main" val="1469119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an image from the camera, we find the contours of each of these blobs, then find the brightness-weighted center to subpixel accuracy.</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35</a:t>
            </a:fld>
            <a:endParaRPr lang="en-US"/>
          </a:p>
        </p:txBody>
      </p:sp>
    </p:spTree>
    <p:extLst>
      <p:ext uri="{BB962C8B-B14F-4D97-AF65-F5344CB8AC3E}">
        <p14:creationId xmlns:p14="http://schemas.microsoft.com/office/powerpoint/2010/main" val="14113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go back to our look-up table and, for each subpixel, estimate a corresponding ray.</a:t>
            </a:r>
          </a:p>
          <a:p>
            <a:r>
              <a:rPr lang="en-US" dirty="0" smtClean="0"/>
              <a:t>The convergence of these rays in space is the position of the pen in 3D, which is a least-squares problem we can solve</a:t>
            </a:r>
            <a:r>
              <a:rPr lang="en-US" baseline="0" dirty="0" smtClean="0"/>
              <a:t> with singular value decomposition.</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36</a:t>
            </a:fld>
            <a:endParaRPr lang="en-US"/>
          </a:p>
        </p:txBody>
      </p:sp>
    </p:spTree>
    <p:extLst>
      <p:ext uri="{BB962C8B-B14F-4D97-AF65-F5344CB8AC3E}">
        <p14:creationId xmlns:p14="http://schemas.microsoft.com/office/powerpoint/2010/main" val="349390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doesn’t give us orientation, but another cue does.</a:t>
            </a:r>
          </a:p>
          <a:p>
            <a:r>
              <a:rPr lang="en-US" baseline="0" dirty="0" smtClean="0"/>
              <a:t>We can consider the pattern across all </a:t>
            </a:r>
            <a:r>
              <a:rPr lang="en-US" baseline="0" dirty="0" err="1" smtClean="0"/>
              <a:t>lenslets</a:t>
            </a:r>
            <a:r>
              <a:rPr lang="en-US" baseline="0" dirty="0" smtClean="0"/>
              <a:t> as a whole, and think about the lenslet array as cutting the cone of light emitted from the LED at different angles. </a:t>
            </a:r>
          </a:p>
          <a:p>
            <a:endParaRPr lang="en-US" baseline="0" dirty="0" smtClean="0"/>
          </a:p>
          <a:p>
            <a:r>
              <a:rPr lang="en-US" baseline="0" dirty="0" smtClean="0"/>
              <a:t>&lt;ADVANCE&gt;</a:t>
            </a:r>
          </a:p>
          <a:p>
            <a:r>
              <a:rPr lang="en-US" baseline="0" dirty="0" smtClean="0"/>
              <a:t>You can see this here as I vary the horizontal and vertical angle of the pen.</a:t>
            </a:r>
          </a:p>
          <a:p>
            <a:r>
              <a:rPr lang="en-US" baseline="0" dirty="0" smtClean="0"/>
              <a:t>Given this idea, then the pen direction can be computed by simple trigonometry from is cross section.</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37</a:t>
            </a:fld>
            <a:endParaRPr lang="en-US"/>
          </a:p>
        </p:txBody>
      </p:sp>
    </p:spTree>
    <p:extLst>
      <p:ext uri="{BB962C8B-B14F-4D97-AF65-F5344CB8AC3E}">
        <p14:creationId xmlns:p14="http://schemas.microsoft.com/office/powerpoint/2010/main" val="33856382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render, we simply reverse the process.</a:t>
            </a:r>
          </a:p>
          <a:p>
            <a:r>
              <a:rPr lang="en-US" dirty="0" smtClean="0"/>
              <a:t>Given a 3D scene representation,</a:t>
            </a:r>
            <a:r>
              <a:rPr lang="en-US" baseline="0" dirty="0" smtClean="0"/>
              <a:t> we draw it many times from different angles. Then, for each LUT pixel, we find the nearest angle among the rendered views and assign the pixel color.</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38</a:t>
            </a:fld>
            <a:endParaRPr lang="en-US"/>
          </a:p>
        </p:txBody>
      </p:sp>
    </p:spTree>
    <p:extLst>
      <p:ext uri="{BB962C8B-B14F-4D97-AF65-F5344CB8AC3E}">
        <p14:creationId xmlns:p14="http://schemas.microsoft.com/office/powerpoint/2010/main" val="1196673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system working with a simple IR</a:t>
            </a:r>
            <a:r>
              <a:rPr lang="en-US" baseline="0" dirty="0" smtClean="0"/>
              <a:t> LED pen.</a:t>
            </a:r>
          </a:p>
          <a:p>
            <a:endParaRPr lang="en-US" baseline="0" dirty="0" smtClean="0"/>
          </a:p>
          <a:p>
            <a:r>
              <a:rPr lang="en-US" baseline="0" dirty="0" smtClean="0"/>
              <a:t>We achieve accuracy of about 2-3 millimeters and 2 degrees, and precision of .4 millimeters and .3 degrees.</a:t>
            </a:r>
          </a:p>
          <a:p>
            <a:r>
              <a:rPr lang="en-US" baseline="0" dirty="0" smtClean="0"/>
              <a:t>We can do this very fast – about 6-7ms or ~150Hz on our 2012 hardware.</a:t>
            </a:r>
          </a:p>
          <a:p>
            <a:endParaRPr lang="en-US" baseline="0" dirty="0" smtClean="0"/>
          </a:p>
          <a:p>
            <a:r>
              <a:rPr lang="en-US" baseline="0" dirty="0" smtClean="0"/>
              <a:t>Now, just to get some wireless buttons, we embed this IR LED into a </a:t>
            </a:r>
            <a:r>
              <a:rPr lang="en-US" baseline="0" dirty="0" err="1" smtClean="0"/>
              <a:t>Wiimote</a:t>
            </a:r>
            <a:r>
              <a:rPr lang="en-US" baseline="0" dirty="0" smtClean="0"/>
              <a:t>, but we don’t use any of the sensors on it at all.</a:t>
            </a:r>
          </a:p>
          <a:p>
            <a:endParaRPr lang="en-US" baseline="0" dirty="0" smtClean="0"/>
          </a:p>
          <a:p>
            <a:r>
              <a:rPr lang="en-US" baseline="0" dirty="0" smtClean="0"/>
              <a:t>Here we can see the </a:t>
            </a:r>
            <a:r>
              <a:rPr lang="en-US" baseline="0" dirty="0" err="1" smtClean="0"/>
              <a:t>x,y,z</a:t>
            </a:r>
            <a:r>
              <a:rPr lang="en-US" baseline="0" dirty="0" smtClean="0"/>
              <a:t> and pan/tilt readout, and as we can do this very quickly then we can cope very well with rapid hand movements.</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39</a:t>
            </a:fld>
            <a:endParaRPr lang="en-US"/>
          </a:p>
        </p:txBody>
      </p:sp>
    </p:spTree>
    <p:extLst>
      <p:ext uri="{BB962C8B-B14F-4D97-AF65-F5344CB8AC3E}">
        <p14:creationId xmlns:p14="http://schemas.microsoft.com/office/powerpoint/2010/main" val="2012855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smtClean="0"/>
              <a:t>If you missed it, then </a:t>
            </a:r>
            <a:r>
              <a:rPr lang="en-US" baseline="0" dirty="0" smtClean="0"/>
              <a:t>it’s </a:t>
            </a:r>
            <a:r>
              <a:rPr lang="en-US" dirty="0" smtClean="0"/>
              <a:t>a pen-based</a:t>
            </a:r>
            <a:r>
              <a:rPr lang="en-US" baseline="0" dirty="0" smtClean="0"/>
              <a:t> </a:t>
            </a:r>
            <a:r>
              <a:rPr lang="en-US" dirty="0" smtClean="0"/>
              <a:t>system that lets you view and interact in </a:t>
            </a:r>
            <a:r>
              <a:rPr lang="en-US" baseline="0" dirty="0" smtClean="0"/>
              <a:t>3D with light, so that you can create and position objects in 3D, draw on and around objects with a pen in 3D, transform objects naturally in 3D space, light or relight objects with virtual flashlights in 3D, but also to _view_ all of this in 3D at the same time as you interact.</a:t>
            </a:r>
          </a:p>
        </p:txBody>
      </p:sp>
      <p:sp>
        <p:nvSpPr>
          <p:cNvPr id="4" name="Slide Number Placeholder 3"/>
          <p:cNvSpPr>
            <a:spLocks noGrp="1"/>
          </p:cNvSpPr>
          <p:nvPr>
            <p:ph type="sldNum" sz="quarter" idx="10"/>
          </p:nvPr>
        </p:nvSpPr>
        <p:spPr/>
        <p:txBody>
          <a:bodyPr/>
          <a:lstStyle/>
          <a:p>
            <a:fld id="{10A62ACF-93BB-4E4B-8F98-2F2FE8BD5537}" type="slidenum">
              <a:rPr lang="en-US" smtClean="0"/>
              <a:t>4</a:t>
            </a:fld>
            <a:endParaRPr lang="en-US"/>
          </a:p>
        </p:txBody>
      </p:sp>
    </p:spTree>
    <p:extLst>
      <p:ext uri="{BB962C8B-B14F-4D97-AF65-F5344CB8AC3E}">
        <p14:creationId xmlns:p14="http://schemas.microsoft.com/office/powerpoint/2010/main" val="3931839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final</a:t>
            </a:r>
            <a:r>
              <a:rPr lang="en-US" baseline="0" dirty="0" smtClean="0"/>
              <a:t> point about the sensing, and it’s to do with range. </a:t>
            </a:r>
          </a:p>
          <a:p>
            <a:r>
              <a:rPr lang="en-US" dirty="0" smtClean="0"/>
              <a:t>With any lens system,</a:t>
            </a:r>
            <a:r>
              <a:rPr lang="en-US" baseline="0" dirty="0" smtClean="0"/>
              <a:t> like our display, we have a depth of field – this is the range in which virtual objects produce a sharp image. For us, this is about 50mm in front and behind the focal plane (the back of the lenslet array). Of course, you can view them from any distance.</a:t>
            </a:r>
          </a:p>
          <a:p>
            <a:endParaRPr lang="en-US" baseline="0" dirty="0" smtClean="0"/>
          </a:p>
          <a:p>
            <a:r>
              <a:rPr lang="en-US" baseline="0" dirty="0" smtClean="0"/>
              <a:t>Beyond this, the display blurs. Equivalently, the sensing blurs. However, as we know we’re looking for an approximate point, well, this is no problem. It’s easy to find the center of a blurred circle accurately. &lt;ADVANCE&gt; This allows us to significantly extend the range – out to 350mm.</a:t>
            </a:r>
          </a:p>
          <a:p>
            <a:endParaRPr lang="en-US" baseline="0" dirty="0" smtClean="0"/>
          </a:p>
          <a:p>
            <a:r>
              <a:rPr lang="en-US" dirty="0" smtClean="0"/>
              <a:t>So there</a:t>
            </a:r>
            <a:r>
              <a:rPr lang="en-US" baseline="0" dirty="0" smtClean="0"/>
              <a:t> we go!</a:t>
            </a:r>
          </a:p>
          <a:p>
            <a:r>
              <a:rPr lang="en-US" baseline="0" dirty="0" smtClean="0"/>
              <a:t>Now we have a general purpose light field input device.</a:t>
            </a:r>
          </a:p>
        </p:txBody>
      </p:sp>
      <p:sp>
        <p:nvSpPr>
          <p:cNvPr id="4" name="Slide Number Placeholder 3"/>
          <p:cNvSpPr>
            <a:spLocks noGrp="1"/>
          </p:cNvSpPr>
          <p:nvPr>
            <p:ph type="sldNum" sz="quarter" idx="10"/>
          </p:nvPr>
        </p:nvSpPr>
        <p:spPr/>
        <p:txBody>
          <a:bodyPr/>
          <a:lstStyle/>
          <a:p>
            <a:fld id="{10A62ACF-93BB-4E4B-8F98-2F2FE8BD5537}" type="slidenum">
              <a:rPr lang="en-US" smtClean="0"/>
              <a:t>40</a:t>
            </a:fld>
            <a:endParaRPr lang="en-US"/>
          </a:p>
        </p:txBody>
      </p:sp>
    </p:spTree>
    <p:extLst>
      <p:ext uri="{BB962C8B-B14F-4D97-AF65-F5344CB8AC3E}">
        <p14:creationId xmlns:p14="http://schemas.microsoft.com/office/powerpoint/2010/main" val="2727713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could you do with such</a:t>
            </a:r>
            <a:r>
              <a:rPr lang="en-US" baseline="0" dirty="0" smtClean="0"/>
              <a:t> an input device?</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41</a:t>
            </a:fld>
            <a:endParaRPr lang="en-US"/>
          </a:p>
        </p:txBody>
      </p:sp>
    </p:spTree>
    <p:extLst>
      <p:ext uri="{BB962C8B-B14F-4D97-AF65-F5344CB8AC3E}">
        <p14:creationId xmlns:p14="http://schemas.microsoft.com/office/powerpoint/2010/main" val="14723668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draw a flower in Z, then rotate it to see the effect&lt;ADVANCE&gt;</a:t>
            </a:r>
            <a:endParaRPr lang="en-US" dirty="0" smtClean="0"/>
          </a:p>
        </p:txBody>
      </p:sp>
      <p:sp>
        <p:nvSpPr>
          <p:cNvPr id="4" name="Slide Number Placeholder 3"/>
          <p:cNvSpPr>
            <a:spLocks noGrp="1"/>
          </p:cNvSpPr>
          <p:nvPr>
            <p:ph type="sldNum" sz="quarter" idx="10"/>
          </p:nvPr>
        </p:nvSpPr>
        <p:spPr/>
        <p:txBody>
          <a:bodyPr/>
          <a:lstStyle/>
          <a:p>
            <a:fld id="{10A62ACF-93BB-4E4B-8F98-2F2FE8BD5537}" type="slidenum">
              <a:rPr lang="en-US" smtClean="0"/>
              <a:t>42</a:t>
            </a:fld>
            <a:endParaRPr lang="en-US"/>
          </a:p>
        </p:txBody>
      </p:sp>
    </p:spTree>
    <p:extLst>
      <p:ext uri="{BB962C8B-B14F-4D97-AF65-F5344CB8AC3E}">
        <p14:creationId xmlns:p14="http://schemas.microsoft.com/office/powerpoint/2010/main" val="30172563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to use different tools like curves</a:t>
            </a:r>
            <a:r>
              <a:rPr lang="en-US" baseline="0" dirty="0" smtClean="0"/>
              <a:t>, lines, and primitives </a:t>
            </a:r>
            <a:r>
              <a:rPr lang="en-US" dirty="0" smtClean="0"/>
              <a:t>in 3D to build up a scene, light the scene,</a:t>
            </a:r>
            <a:r>
              <a:rPr lang="en-US" baseline="0" dirty="0" smtClean="0"/>
              <a:t> </a:t>
            </a:r>
            <a:r>
              <a:rPr lang="en-US" dirty="0" smtClean="0"/>
              <a:t>and throughout these interactions also view</a:t>
            </a:r>
            <a:r>
              <a:rPr lang="en-US" baseline="0" dirty="0" smtClean="0"/>
              <a:t> the scene in 3D.</a:t>
            </a:r>
            <a:endParaRPr lang="en-US" dirty="0" smtClean="0"/>
          </a:p>
        </p:txBody>
      </p:sp>
      <p:sp>
        <p:nvSpPr>
          <p:cNvPr id="4" name="Slide Number Placeholder 3"/>
          <p:cNvSpPr>
            <a:spLocks noGrp="1"/>
          </p:cNvSpPr>
          <p:nvPr>
            <p:ph type="sldNum" sz="quarter" idx="10"/>
          </p:nvPr>
        </p:nvSpPr>
        <p:spPr/>
        <p:txBody>
          <a:bodyPr/>
          <a:lstStyle/>
          <a:p>
            <a:fld id="{10A62ACF-93BB-4E4B-8F98-2F2FE8BD5537}" type="slidenum">
              <a:rPr lang="en-US" smtClean="0"/>
              <a:t>43</a:t>
            </a:fld>
            <a:endParaRPr lang="en-US"/>
          </a:p>
        </p:txBody>
      </p:sp>
    </p:spTree>
    <p:extLst>
      <p:ext uri="{BB962C8B-B14F-4D97-AF65-F5344CB8AC3E}">
        <p14:creationId xmlns:p14="http://schemas.microsoft.com/office/powerpoint/2010/main" val="27896141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do virtual lighting with handheld flashlights.</a:t>
            </a:r>
          </a:p>
          <a:p>
            <a:r>
              <a:rPr lang="en-US" dirty="0" smtClean="0"/>
              <a:t>You just place </a:t>
            </a:r>
            <a:r>
              <a:rPr lang="en-US" baseline="0" dirty="0" smtClean="0"/>
              <a:t>the flashlight directly where you want it and in right direction.</a:t>
            </a:r>
          </a:p>
          <a:p>
            <a:r>
              <a:rPr lang="en-US" baseline="0" dirty="0" smtClean="0"/>
              <a:t>Because this is now a virtual light, we can change the color or cone, and add as many lights as we wish.</a:t>
            </a:r>
          </a:p>
          <a:p>
            <a:endParaRPr lang="en-US" baseline="0" dirty="0" smtClean="0"/>
          </a:p>
          <a:p>
            <a:r>
              <a:rPr lang="en-US" baseline="0" dirty="0" smtClean="0"/>
              <a:t>The camera here has a bit of trouble capturing the dynamic range in this shot; sorry about that. The scrolling colored lines are also a DLP project/camera synchronization issue, and they don’t appear to the eye on the real display.</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44</a:t>
            </a:fld>
            <a:endParaRPr lang="en-US"/>
          </a:p>
        </p:txBody>
      </p:sp>
    </p:spTree>
    <p:extLst>
      <p:ext uri="{BB962C8B-B14F-4D97-AF65-F5344CB8AC3E}">
        <p14:creationId xmlns:p14="http://schemas.microsoft.com/office/powerpoint/2010/main" val="14140018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a:t>
            </a:r>
            <a:r>
              <a:rPr lang="en-US" baseline="0" dirty="0" smtClean="0"/>
              <a:t> other tricks do I have in my bag here?</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45</a:t>
            </a:fld>
            <a:endParaRPr lang="en-US"/>
          </a:p>
        </p:txBody>
      </p:sp>
    </p:spTree>
    <p:extLst>
      <p:ext uri="{BB962C8B-B14F-4D97-AF65-F5344CB8AC3E}">
        <p14:creationId xmlns:p14="http://schemas.microsoft.com/office/powerpoint/2010/main" val="17720493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trick: Hitting a</a:t>
            </a:r>
            <a:r>
              <a:rPr lang="en-US" baseline="0" dirty="0" smtClean="0"/>
              <a:t> sweet spot for the </a:t>
            </a:r>
            <a:r>
              <a:rPr lang="en-US" baseline="0" dirty="0" err="1" smtClean="0"/>
              <a:t>spatio</a:t>
            </a:r>
            <a:r>
              <a:rPr lang="en-US" baseline="0" dirty="0" smtClean="0"/>
              <a:t>-angular trade-off requires a specific lens size, and finding a manufacturer is hard because lenslet arrays are typically made with diamond-cut molds.</a:t>
            </a:r>
          </a:p>
          <a:p>
            <a:r>
              <a:rPr lang="en-US" baseline="0" dirty="0" smtClean="0"/>
              <a:t>Instead, we 3D printed this lenslet sheet. It’s 500 mm by 350 mm, and contains 200 x 150 lenses, so that’s our spatial resolution, which is pretty low. </a:t>
            </a:r>
          </a:p>
          <a:p>
            <a:r>
              <a:rPr lang="en-US" baseline="0" dirty="0" smtClean="0"/>
              <a:t>Each lens has about 15 x 15 pixels behind it, so that’s our angular resolution, which is pretty high.</a:t>
            </a:r>
          </a:p>
        </p:txBody>
      </p:sp>
      <p:sp>
        <p:nvSpPr>
          <p:cNvPr id="4" name="Slide Number Placeholder 3"/>
          <p:cNvSpPr>
            <a:spLocks noGrp="1"/>
          </p:cNvSpPr>
          <p:nvPr>
            <p:ph type="sldNum" sz="quarter" idx="10"/>
          </p:nvPr>
        </p:nvSpPr>
        <p:spPr/>
        <p:txBody>
          <a:bodyPr/>
          <a:lstStyle/>
          <a:p>
            <a:fld id="{10A62ACF-93BB-4E4B-8F98-2F2FE8BD5537}" type="slidenum">
              <a:rPr lang="en-US" smtClean="0"/>
              <a:t>46</a:t>
            </a:fld>
            <a:endParaRPr lang="en-US"/>
          </a:p>
        </p:txBody>
      </p:sp>
    </p:spTree>
    <p:extLst>
      <p:ext uri="{BB962C8B-B14F-4D97-AF65-F5344CB8AC3E}">
        <p14:creationId xmlns:p14="http://schemas.microsoft.com/office/powerpoint/2010/main" val="32471959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when you move</a:t>
            </a:r>
            <a:r>
              <a:rPr lang="en-US" baseline="0" dirty="0" smtClean="0"/>
              <a:t> outside the field of view in traditional lenslet arrays, the image starts to ghost due to cross talk from refractions. With multi-material 3D printing, we can reduce this by printing tiny baffles between the lenses – little black walls which block light at off angles to improve image quality.</a:t>
            </a:r>
          </a:p>
          <a:p>
            <a:endParaRPr lang="en-US" baseline="0" dirty="0" smtClean="0"/>
          </a:p>
          <a:p>
            <a:r>
              <a:rPr lang="en-US" baseline="0" dirty="0" smtClean="0"/>
              <a:t>If you want to see this in person, then I have this sample with me; just come up at the end.</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47</a:t>
            </a:fld>
            <a:endParaRPr lang="en-US"/>
          </a:p>
        </p:txBody>
      </p:sp>
    </p:spTree>
    <p:extLst>
      <p:ext uri="{BB962C8B-B14F-4D97-AF65-F5344CB8AC3E}">
        <p14:creationId xmlns:p14="http://schemas.microsoft.com/office/powerpoint/2010/main" val="24249375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trick: Remember when I talked about the</a:t>
            </a:r>
            <a:r>
              <a:rPr lang="en-US" baseline="0" dirty="0" smtClean="0"/>
              <a:t> depth of field of the display as being plus-_minus_ 50mm? Why minus? Well, i</a:t>
            </a:r>
            <a:r>
              <a:rPr lang="en-US" dirty="0" smtClean="0"/>
              <a:t>n ray space, the light still converges behind the</a:t>
            </a:r>
            <a:r>
              <a:rPr lang="en-US" baseline="0" dirty="0" smtClean="0"/>
              <a:t> lenslet array </a:t>
            </a:r>
            <a:r>
              <a:rPr lang="en-US" dirty="0" smtClean="0"/>
              <a:t>&lt;ADVANCE&gt;</a:t>
            </a:r>
            <a:r>
              <a:rPr lang="en-US" baseline="0" dirty="0" smtClean="0"/>
              <a:t>, so </a:t>
            </a:r>
            <a:r>
              <a:rPr lang="en-US" dirty="0" smtClean="0"/>
              <a:t>there’s no particular reason why we can’t draw _behind_ the physical lenslet array in virtual space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48</a:t>
            </a:fld>
            <a:endParaRPr lang="en-US"/>
          </a:p>
        </p:txBody>
      </p:sp>
    </p:spTree>
    <p:extLst>
      <p:ext uri="{BB962C8B-B14F-4D97-AF65-F5344CB8AC3E}">
        <p14:creationId xmlns:p14="http://schemas.microsoft.com/office/powerpoint/2010/main" val="38171594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we can’t physically put the pen behind the lenslet array because it’s a sheet of plastic.</a:t>
            </a:r>
          </a:p>
          <a:p>
            <a:r>
              <a:rPr lang="en-US" dirty="0" smtClean="0"/>
              <a:t>To overcome this, we relay</a:t>
            </a:r>
            <a:r>
              <a:rPr lang="en-US" baseline="0" dirty="0" smtClean="0"/>
              <a:t> the light field space.</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49</a:t>
            </a:fld>
            <a:endParaRPr lang="en-US"/>
          </a:p>
        </p:txBody>
      </p:sp>
    </p:spTree>
    <p:extLst>
      <p:ext uri="{BB962C8B-B14F-4D97-AF65-F5344CB8AC3E}">
        <p14:creationId xmlns:p14="http://schemas.microsoft.com/office/powerpoint/2010/main" val="2376352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smtClean="0"/>
              <a:t>If you missed it, then </a:t>
            </a:r>
            <a:r>
              <a:rPr lang="en-US" baseline="0" dirty="0" smtClean="0"/>
              <a:t>it’s </a:t>
            </a:r>
            <a:r>
              <a:rPr lang="en-US" dirty="0" smtClean="0"/>
              <a:t>a pen-based</a:t>
            </a:r>
            <a:r>
              <a:rPr lang="en-US" baseline="0" dirty="0" smtClean="0"/>
              <a:t> </a:t>
            </a:r>
            <a:r>
              <a:rPr lang="en-US" dirty="0" smtClean="0"/>
              <a:t>system that lets you view and interact in </a:t>
            </a:r>
            <a:r>
              <a:rPr lang="en-US" baseline="0" dirty="0" smtClean="0"/>
              <a:t>3D with light, so that you can create and position objects in 3D, draw on and around objects with a pen in 3D, transform objects naturally in 3D space, light or relight objects with virtual flashlights in 3D, but also to _view_ all of this in 3D at the same time as you interact.</a:t>
            </a:r>
          </a:p>
          <a:p>
            <a:pPr marL="0" marR="0" indent="0" algn="l" defTabSz="914378"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378" rtl="0" eaLnBrk="1" fontAlgn="auto" latinLnBrk="0" hangingPunct="1">
              <a:lnSpc>
                <a:spcPct val="100000"/>
              </a:lnSpc>
              <a:spcBef>
                <a:spcPts val="0"/>
              </a:spcBef>
              <a:spcAft>
                <a:spcPts val="0"/>
              </a:spcAft>
              <a:buClrTx/>
              <a:buSzTx/>
              <a:buFontTx/>
              <a:buNone/>
              <a:tabLst/>
              <a:defRPr/>
            </a:pPr>
            <a:r>
              <a:rPr lang="en-US" dirty="0" smtClean="0"/>
              <a:t>Before I explain how</a:t>
            </a:r>
            <a:r>
              <a:rPr lang="en-US" baseline="0" dirty="0" smtClean="0"/>
              <a:t> this is done, let’s just take a quick step back through display history…</a:t>
            </a:r>
            <a:endParaRPr lang="en-US" dirty="0" smtClean="0"/>
          </a:p>
        </p:txBody>
      </p:sp>
      <p:sp>
        <p:nvSpPr>
          <p:cNvPr id="4" name="Slide Number Placeholder 3"/>
          <p:cNvSpPr>
            <a:spLocks noGrp="1"/>
          </p:cNvSpPr>
          <p:nvPr>
            <p:ph type="sldNum" sz="quarter" idx="10"/>
          </p:nvPr>
        </p:nvSpPr>
        <p:spPr/>
        <p:txBody>
          <a:bodyPr/>
          <a:lstStyle/>
          <a:p>
            <a:fld id="{10A62ACF-93BB-4E4B-8F98-2F2FE8BD5537}" type="slidenum">
              <a:rPr lang="en-US" smtClean="0"/>
              <a:t>5</a:t>
            </a:fld>
            <a:endParaRPr lang="en-US"/>
          </a:p>
        </p:txBody>
      </p:sp>
    </p:spTree>
    <p:extLst>
      <p:ext uri="{BB962C8B-B14F-4D97-AF65-F5344CB8AC3E}">
        <p14:creationId xmlns:p14="http://schemas.microsoft.com/office/powerpoint/2010/main" val="25030333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optical relay formed from a beam splitter</a:t>
            </a:r>
            <a:r>
              <a:rPr lang="en-US" baseline="0" dirty="0" smtClean="0"/>
              <a:t> and a spherical mirror. It rotates the light field by 90 degrees.</a:t>
            </a:r>
          </a:p>
          <a:p>
            <a:r>
              <a:rPr lang="en-US" baseline="0" dirty="0" smtClean="0"/>
              <a:t>To demonstrate how this helps, I’m going to slice the light field with a piece of paper. Here’s a slightly rotated view.</a:t>
            </a:r>
          </a:p>
          <a:p>
            <a:r>
              <a:rPr lang="en-US" baseline="0" dirty="0" smtClean="0"/>
              <a:t>When the image on the paper is most in focus, we’re equivalently at the lenslet array.</a:t>
            </a:r>
          </a:p>
          <a:p>
            <a:r>
              <a:rPr lang="en-US" baseline="0" dirty="0" smtClean="0"/>
              <a:t>Beyond this, like so, we’re extending the interaction space behind the lenslet array.</a:t>
            </a:r>
          </a:p>
          <a:p>
            <a:endParaRPr lang="en-US" baseline="0" dirty="0" smtClean="0"/>
          </a:p>
          <a:p>
            <a:r>
              <a:rPr lang="en-US" baseline="0" dirty="0" smtClean="0"/>
              <a:t>So now, we’ve removed the physical restriction, and the pen can move into _negative_ Z space.</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50</a:t>
            </a:fld>
            <a:endParaRPr lang="en-US"/>
          </a:p>
        </p:txBody>
      </p:sp>
    </p:spTree>
    <p:extLst>
      <p:ext uri="{BB962C8B-B14F-4D97-AF65-F5344CB8AC3E}">
        <p14:creationId xmlns:p14="http://schemas.microsoft.com/office/powerpoint/2010/main" val="12380581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of course, now we can draw</a:t>
            </a:r>
            <a:r>
              <a:rPr lang="en-US" baseline="0" dirty="0" smtClean="0"/>
              <a:t> behind objects that are at the focal plane.</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51</a:t>
            </a:fld>
            <a:endParaRPr lang="en-US"/>
          </a:p>
        </p:txBody>
      </p:sp>
    </p:spTree>
    <p:extLst>
      <p:ext uri="{BB962C8B-B14F-4D97-AF65-F5344CB8AC3E}">
        <p14:creationId xmlns:p14="http://schemas.microsoft.com/office/powerpoint/2010/main" val="20721476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nice side effect of the baffles in this case is that, as we’re now at 90 degrees</a:t>
            </a:r>
            <a:r>
              <a:rPr lang="en-US" baseline="0" dirty="0" smtClean="0"/>
              <a:t> to them, the original display is automatically darkened.</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52</a:t>
            </a:fld>
            <a:endParaRPr lang="en-US"/>
          </a:p>
        </p:txBody>
      </p:sp>
    </p:spTree>
    <p:extLst>
      <p:ext uri="{BB962C8B-B14F-4D97-AF65-F5344CB8AC3E}">
        <p14:creationId xmlns:p14="http://schemas.microsoft.com/office/powerpoint/2010/main" val="18324861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 major limitations?</a:t>
            </a:r>
          </a:p>
          <a:p>
            <a:endParaRPr lang="en-US" dirty="0" smtClean="0"/>
          </a:p>
          <a:p>
            <a:r>
              <a:rPr lang="en-US" dirty="0" smtClean="0"/>
              <a:t>Well, as we said, the </a:t>
            </a:r>
            <a:r>
              <a:rPr lang="en-US" dirty="0" err="1" smtClean="0"/>
              <a:t>spatio</a:t>
            </a:r>
            <a:r>
              <a:rPr lang="en-US" dirty="0" smtClean="0"/>
              <a:t>-angular trade-off is a big problem</a:t>
            </a:r>
            <a:r>
              <a:rPr lang="en-US" baseline="0" dirty="0" smtClean="0"/>
              <a:t> – our display is very low spatial resolution.</a:t>
            </a:r>
          </a:p>
          <a:p>
            <a:r>
              <a:rPr lang="en-US" baseline="0" dirty="0" smtClean="0"/>
              <a:t>But, very high PPI displays over the next 5 years will fundamentally fix this.</a:t>
            </a:r>
          </a:p>
          <a:p>
            <a:endParaRPr lang="en-US" baseline="0" dirty="0" smtClean="0"/>
          </a:p>
          <a:p>
            <a:r>
              <a:rPr lang="en-US" baseline="0" dirty="0" smtClean="0"/>
              <a:t>The next problem is the ‘bulk’ of the projector/camera system. What we really want is a fourth subpixel along with R,G,B, which senses instead of displays. Microsoft and Samsung previously built something like this for 2D touch – the SUR40 – in principle, you could put our lenslet sheet over that display and achieve what we show here.</a:t>
            </a:r>
            <a:endParaRPr lang="en-US" dirty="0" smtClean="0"/>
          </a:p>
          <a:p>
            <a:endParaRPr lang="en-US" dirty="0" smtClean="0"/>
          </a:p>
          <a:p>
            <a:r>
              <a:rPr lang="en-US" dirty="0" smtClean="0"/>
              <a:t>The increased pixel density also</a:t>
            </a:r>
            <a:r>
              <a:rPr lang="en-US" baseline="0" dirty="0" smtClean="0"/>
              <a:t> improves the display depth of field – and as stated, our sensing approach already increases this for interaction because it is robust to blur.</a:t>
            </a:r>
            <a:endParaRPr lang="en-US" dirty="0" smtClean="0"/>
          </a:p>
          <a:p>
            <a:endParaRPr lang="en-US" dirty="0" smtClean="0"/>
          </a:p>
          <a:p>
            <a:r>
              <a:rPr lang="en-US" dirty="0" smtClean="0"/>
              <a:t>Finally, we’re missing pen roll – but we think you can probably do this with a non-symmetric light</a:t>
            </a:r>
            <a:r>
              <a:rPr lang="en-US" baseline="0" dirty="0" smtClean="0"/>
              <a:t> cone</a:t>
            </a:r>
            <a:r>
              <a:rPr lang="en-US" dirty="0" smtClean="0"/>
              <a:t>.</a:t>
            </a:r>
          </a:p>
          <a:p>
            <a:endParaRPr lang="en-US" dirty="0" smtClean="0"/>
          </a:p>
          <a:p>
            <a:r>
              <a:rPr lang="en-US" dirty="0" smtClean="0"/>
              <a:t>SUR40 image:</a:t>
            </a:r>
          </a:p>
          <a:p>
            <a:r>
              <a:rPr lang="en-US" dirty="0" smtClean="0"/>
              <a:t>http://cdn2.sbnation.com/products/large/3388/done-samsung-sur40.jpg?1318534551</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53</a:t>
            </a:fld>
            <a:endParaRPr lang="en-US"/>
          </a:p>
        </p:txBody>
      </p:sp>
    </p:spTree>
    <p:extLst>
      <p:ext uri="{BB962C8B-B14F-4D97-AF65-F5344CB8AC3E}">
        <p14:creationId xmlns:p14="http://schemas.microsoft.com/office/powerpoint/2010/main" val="11089152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conclude, there is value in exploiting a joint optical path for input and output,</a:t>
            </a:r>
            <a:r>
              <a:rPr lang="en-US" baseline="0" dirty="0" smtClean="0"/>
              <a:t> as this reciprocity allows you to see where you draw in 3D, and also draw where you see in 3D.</a:t>
            </a:r>
          </a:p>
          <a:p>
            <a:endParaRPr lang="en-US" baseline="0" dirty="0" smtClean="0"/>
          </a:p>
          <a:p>
            <a:r>
              <a:rPr lang="en-US" baseline="0" dirty="0" smtClean="0"/>
              <a:t>This interaction is achieved with very fast IR pen sensing, with good accuracy and precision, where the precision is equal to the human hand jitter.</a:t>
            </a:r>
          </a:p>
          <a:p>
            <a:endParaRPr lang="en-US" baseline="0" dirty="0" smtClean="0"/>
          </a:p>
          <a:p>
            <a:r>
              <a:rPr lang="en-US" baseline="0" dirty="0" smtClean="0"/>
              <a:t>I also showed two tricks that can improve the system – how we can extend the interaction range, and how baffles can reduce cross talk and interplay with the relay.</a:t>
            </a:r>
            <a:endParaRPr lang="en-US" dirty="0" smtClean="0"/>
          </a:p>
        </p:txBody>
      </p:sp>
      <p:sp>
        <p:nvSpPr>
          <p:cNvPr id="4" name="Slide Number Placeholder 3"/>
          <p:cNvSpPr>
            <a:spLocks noGrp="1"/>
          </p:cNvSpPr>
          <p:nvPr>
            <p:ph type="sldNum" sz="quarter" idx="10"/>
          </p:nvPr>
        </p:nvSpPr>
        <p:spPr/>
        <p:txBody>
          <a:bodyPr/>
          <a:lstStyle/>
          <a:p>
            <a:fld id="{10A62ACF-93BB-4E4B-8F98-2F2FE8BD5537}" type="slidenum">
              <a:rPr lang="en-US" smtClean="0"/>
              <a:t>54</a:t>
            </a:fld>
            <a:endParaRPr lang="en-US"/>
          </a:p>
        </p:txBody>
      </p:sp>
    </p:spTree>
    <p:extLst>
      <p:ext uri="{BB962C8B-B14F-4D97-AF65-F5344CB8AC3E}">
        <p14:creationId xmlns:p14="http://schemas.microsoft.com/office/powerpoint/2010/main" val="533168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55</a:t>
            </a:fld>
            <a:endParaRPr lang="en-US"/>
          </a:p>
        </p:txBody>
      </p:sp>
    </p:spTree>
    <p:extLst>
      <p:ext uri="{BB962C8B-B14F-4D97-AF65-F5344CB8AC3E}">
        <p14:creationId xmlns:p14="http://schemas.microsoft.com/office/powerpoint/2010/main" val="157520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I’ll leave you with our final example – instead</a:t>
            </a:r>
            <a:r>
              <a:rPr lang="en-US" baseline="0" dirty="0" smtClean="0"/>
              <a:t> of writing in X and Y, we’re going to write in Y and Z to show the quality of our sensing. Rotating the scene reveals the message.</a:t>
            </a:r>
          </a:p>
          <a:p>
            <a:r>
              <a:rPr lang="en-US" baseline="0" dirty="0" smtClean="0"/>
              <a:t>&lt;ADVANCE&gt;</a:t>
            </a:r>
          </a:p>
          <a:p>
            <a:r>
              <a:rPr lang="en-US" dirty="0" smtClean="0"/>
              <a:t>Thank</a:t>
            </a:r>
            <a:r>
              <a:rPr lang="en-US" baseline="0" dirty="0" smtClean="0"/>
              <a:t> you very much</a:t>
            </a:r>
            <a:r>
              <a:rPr lang="en-US" dirty="0" smtClean="0"/>
              <a:t>!</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56</a:t>
            </a:fld>
            <a:endParaRPr lang="en-US"/>
          </a:p>
        </p:txBody>
      </p:sp>
    </p:spTree>
    <p:extLst>
      <p:ext uri="{BB962C8B-B14F-4D97-AF65-F5344CB8AC3E}">
        <p14:creationId xmlns:p14="http://schemas.microsoft.com/office/powerpoint/2010/main" val="30131408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the back there we have 4 projects to cram as many display pixels as we can behind our lenslet array, which is at the front of the display in black. Also at the back there is an infrared camera, which images an infrared pen – just a simple LED – through the lenslet array. That’s it.</a:t>
            </a:r>
          </a:p>
          <a:p>
            <a:endParaRPr lang="en-US" baseline="0" dirty="0" smtClean="0"/>
          </a:p>
          <a:p>
            <a:r>
              <a:rPr lang="en-US" baseline="0" dirty="0" smtClean="0"/>
              <a:t>From this, we’re able to produce light field scenes, and also detect the 3D position and 2D orientation of the pen.</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57</a:t>
            </a:fld>
            <a:endParaRPr lang="en-US"/>
          </a:p>
        </p:txBody>
      </p:sp>
    </p:spTree>
    <p:extLst>
      <p:ext uri="{BB962C8B-B14F-4D97-AF65-F5344CB8AC3E}">
        <p14:creationId xmlns:p14="http://schemas.microsoft.com/office/powerpoint/2010/main" val="2295968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My first monitor was</a:t>
            </a:r>
            <a:r>
              <a:rPr lang="en-US" baseline="0" dirty="0" smtClean="0"/>
              <a:t> actually a PAL TV, with 40 pixels per inches density. &lt;ADVANCE&gt;</a:t>
            </a:r>
          </a:p>
          <a:p>
            <a:r>
              <a:rPr lang="en-US" baseline="0" dirty="0" smtClean="0"/>
              <a:t>Laptop ‘retina’ displays are now at about 250 pixels per inch, &lt;ADVANCE&gt; and on a smartphone where you might hold it closer to your face, the </a:t>
            </a:r>
            <a:r>
              <a:rPr lang="en-US" baseline="0" dirty="0" err="1" smtClean="0"/>
              <a:t>ppi</a:t>
            </a:r>
            <a:r>
              <a:rPr lang="en-US" baseline="0" dirty="0" smtClean="0"/>
              <a:t> is about double.</a:t>
            </a:r>
            <a:endParaRPr lang="en-US" dirty="0" smtClean="0"/>
          </a:p>
          <a:p>
            <a:endParaRPr lang="en-US" dirty="0" smtClean="0"/>
          </a:p>
          <a:p>
            <a:r>
              <a:rPr lang="en-US" dirty="0" smtClean="0"/>
              <a:t>Retina </a:t>
            </a:r>
            <a:r>
              <a:rPr lang="en-US" dirty="0" err="1" smtClean="0"/>
              <a:t>Macbook</a:t>
            </a:r>
            <a:r>
              <a:rPr lang="en-US" dirty="0" smtClean="0"/>
              <a:t> Pro (</a:t>
            </a:r>
            <a:r>
              <a:rPr lang="en-US" sz="1200" b="0" i="0" kern="1200" dirty="0" smtClean="0">
                <a:solidFill>
                  <a:schemeClr val="tx1"/>
                </a:solidFill>
                <a:effectLst/>
                <a:latin typeface="+mn-lt"/>
                <a:ea typeface="+mn-ea"/>
                <a:cs typeface="+mn-cs"/>
              </a:rPr>
              <a:t>2560x1600 over 13 inches</a:t>
            </a:r>
            <a:r>
              <a:rPr lang="en-US" sz="1200" b="1" i="0" kern="1200" dirty="0" smtClean="0">
                <a:solidFill>
                  <a:schemeClr val="tx1"/>
                </a:solidFill>
                <a:effectLst/>
                <a:latin typeface="+mn-lt"/>
                <a:ea typeface="+mn-ea"/>
                <a:cs typeface="+mn-cs"/>
              </a:rPr>
              <a:t>)</a:t>
            </a:r>
            <a:endParaRPr lang="en-US" dirty="0" smtClean="0"/>
          </a:p>
          <a:p>
            <a:r>
              <a:rPr lang="en-US" dirty="0" smtClean="0"/>
              <a:t>Galaxy S6 – 576 DPI  (</a:t>
            </a:r>
            <a:r>
              <a:rPr lang="en-US" sz="1200" b="0" i="0" kern="1200" dirty="0" smtClean="0">
                <a:solidFill>
                  <a:schemeClr val="tx1"/>
                </a:solidFill>
                <a:effectLst/>
                <a:latin typeface="+mn-lt"/>
                <a:ea typeface="+mn-ea"/>
                <a:cs typeface="+mn-cs"/>
              </a:rPr>
              <a:t>2,560 x 1440  over  5.1 inch screen)</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Image credits:</a:t>
            </a:r>
          </a:p>
          <a:p>
            <a:r>
              <a:rPr lang="en-US" dirty="0" smtClean="0"/>
              <a:t>http://static.ddmcdn.com/gif/1980s-tv.jpg</a:t>
            </a:r>
          </a:p>
          <a:p>
            <a:r>
              <a:rPr lang="en-US" dirty="0" smtClean="0"/>
              <a:t>http://zapp0.staticworld.net/reviews/graphics/products/uploaded/apple_15inch_macbook_pro_with_retina_display_1218250_g1.jpg</a:t>
            </a:r>
          </a:p>
          <a:p>
            <a:r>
              <a:rPr lang="en-US" dirty="0" smtClean="0"/>
              <a:t>http://cdn2.pcadvisor.co.uk/cmsdata/features/3531559/Samsung_Galaxy_S6_6_80.jpg</a:t>
            </a:r>
          </a:p>
        </p:txBody>
      </p:sp>
      <p:sp>
        <p:nvSpPr>
          <p:cNvPr id="4" name="Slide Number Placeholder 3"/>
          <p:cNvSpPr>
            <a:spLocks noGrp="1"/>
          </p:cNvSpPr>
          <p:nvPr>
            <p:ph type="sldNum" sz="quarter" idx="10"/>
          </p:nvPr>
        </p:nvSpPr>
        <p:spPr/>
        <p:txBody>
          <a:bodyPr/>
          <a:lstStyle/>
          <a:p>
            <a:fld id="{10A62ACF-93BB-4E4B-8F98-2F2FE8BD5537}" type="slidenum">
              <a:rPr lang="en-US" smtClean="0"/>
              <a:t>6</a:t>
            </a:fld>
            <a:endParaRPr lang="en-US"/>
          </a:p>
        </p:txBody>
      </p:sp>
    </p:spTree>
    <p:extLst>
      <p:ext uri="{BB962C8B-B14F-4D97-AF65-F5344CB8AC3E}">
        <p14:creationId xmlns:p14="http://schemas.microsoft.com/office/powerpoint/2010/main" val="3907820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“Wow”;</a:t>
            </a:r>
            <a:r>
              <a:rPr lang="en-US" baseline="0" dirty="0" smtClean="0"/>
              <a:t> you say, “my eyes literally can’t see the pixels!”</a:t>
            </a:r>
          </a:p>
          <a:p>
            <a:r>
              <a:rPr lang="en-US" baseline="0" dirty="0" smtClean="0"/>
              <a:t>“Congratulations everyone! Folks, we can stop working on this now and go and fix some other important problem.”</a:t>
            </a:r>
          </a:p>
          <a:p>
            <a:endParaRPr lang="en-US" baseline="0" dirty="0" smtClean="0"/>
          </a:p>
          <a:p>
            <a:r>
              <a:rPr lang="en-US" dirty="0" smtClean="0"/>
              <a:t>But then SAMSUNG butts in and says …</a:t>
            </a:r>
            <a:r>
              <a:rPr lang="en-US" baseline="0" dirty="0" smtClean="0"/>
              <a:t> &lt;ADVANCE&gt;</a:t>
            </a:r>
            <a:endParaRPr lang="en-US" dirty="0" smtClean="0"/>
          </a:p>
        </p:txBody>
      </p:sp>
      <p:sp>
        <p:nvSpPr>
          <p:cNvPr id="4" name="Slide Number Placeholder 3"/>
          <p:cNvSpPr>
            <a:spLocks noGrp="1"/>
          </p:cNvSpPr>
          <p:nvPr>
            <p:ph type="sldNum" sz="quarter" idx="10"/>
          </p:nvPr>
        </p:nvSpPr>
        <p:spPr/>
        <p:txBody>
          <a:bodyPr/>
          <a:lstStyle/>
          <a:p>
            <a:fld id="{10A62ACF-93BB-4E4B-8F98-2F2FE8BD5537}" type="slidenum">
              <a:rPr lang="en-US" smtClean="0"/>
              <a:t>7</a:t>
            </a:fld>
            <a:endParaRPr lang="en-US"/>
          </a:p>
        </p:txBody>
      </p:sp>
    </p:spTree>
    <p:extLst>
      <p:ext uri="{BB962C8B-B14F-4D97-AF65-F5344CB8AC3E}">
        <p14:creationId xmlns:p14="http://schemas.microsoft.com/office/powerpoint/2010/main" val="2630197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…“No! 2250 pixels per inch by year 2020!”</a:t>
            </a:r>
          </a:p>
          <a:p>
            <a:endParaRPr lang="en-US" dirty="0" smtClean="0"/>
          </a:p>
          <a:p>
            <a:endParaRPr lang="en-US" dirty="0" smtClean="0"/>
          </a:p>
          <a:p>
            <a:endParaRPr lang="en-US" dirty="0" smtClean="0"/>
          </a:p>
          <a:p>
            <a:r>
              <a:rPr lang="en-US" sz="1200" b="0" i="0" kern="1200" dirty="0" smtClean="0">
                <a:solidFill>
                  <a:schemeClr val="tx1"/>
                </a:solidFill>
                <a:effectLst/>
                <a:latin typeface="+mn-lt"/>
                <a:ea typeface="+mn-ea"/>
                <a:cs typeface="+mn-cs"/>
              </a:rPr>
              <a:t>Government is investing 26.5 million dollars by stages for 5 years hereafter.</a:t>
            </a:r>
            <a:r>
              <a:rPr lang="en-US" dirty="0" smtClean="0"/>
              <a:t/>
            </a:r>
            <a:br>
              <a:rPr lang="en-US" dirty="0" smtClean="0"/>
            </a:br>
            <a:r>
              <a:rPr lang="en-US" sz="1200" b="0" i="0" kern="1200" dirty="0" smtClean="0">
                <a:solidFill>
                  <a:schemeClr val="tx1"/>
                </a:solidFill>
                <a:effectLst/>
                <a:latin typeface="+mn-lt"/>
                <a:ea typeface="+mn-ea"/>
                <a:cs typeface="+mn-cs"/>
              </a:rPr>
              <a:t>At 10th Display Field National Research Development Business General Workshop</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business is part of </a:t>
            </a:r>
            <a:r>
              <a:rPr lang="en-US" sz="1200" b="0" i="0" kern="1200" dirty="0" err="1" smtClean="0">
                <a:solidFill>
                  <a:schemeClr val="tx1"/>
                </a:solidFill>
                <a:effectLst/>
                <a:latin typeface="+mn-lt"/>
                <a:ea typeface="+mn-ea"/>
                <a:cs typeface="+mn-cs"/>
              </a:rPr>
              <a:t>GiGA</a:t>
            </a:r>
            <a:r>
              <a:rPr lang="en-US" sz="1200" b="0" i="0" kern="1200" dirty="0" smtClean="0">
                <a:solidFill>
                  <a:schemeClr val="tx1"/>
                </a:solidFill>
                <a:effectLst/>
                <a:latin typeface="+mn-lt"/>
                <a:ea typeface="+mn-ea"/>
                <a:cs typeface="+mn-cs"/>
              </a:rPr>
              <a:t> Korea’s business that is being led by Ministry of Science, ICT, and Future Planning (MSIP), and name of the project is </a:t>
            </a:r>
            <a:r>
              <a:rPr lang="en-US" sz="1200" b="0" i="0" kern="1200" dirty="0" err="1" smtClean="0">
                <a:solidFill>
                  <a:schemeClr val="tx1"/>
                </a:solidFill>
                <a:effectLst/>
                <a:latin typeface="+mn-lt"/>
                <a:ea typeface="+mn-ea"/>
                <a:cs typeface="+mn-cs"/>
              </a:rPr>
              <a:t>EnDK</a:t>
            </a:r>
            <a:r>
              <a:rPr lang="en-US" sz="1200" b="0" i="0" kern="1200" dirty="0" smtClean="0">
                <a:solidFill>
                  <a:schemeClr val="tx1"/>
                </a:solidFill>
                <a:effectLst/>
                <a:latin typeface="+mn-lt"/>
                <a:ea typeface="+mn-ea"/>
                <a:cs typeface="+mn-cs"/>
              </a:rPr>
              <a:t>. It is predicted that </a:t>
            </a:r>
            <a:r>
              <a:rPr lang="en-US" sz="1200" b="1" i="0" kern="1200" dirty="0" smtClean="0">
                <a:solidFill>
                  <a:schemeClr val="tx1"/>
                </a:solidFill>
                <a:effectLst/>
                <a:latin typeface="+mn-lt"/>
                <a:ea typeface="+mn-ea"/>
                <a:cs typeface="+mn-cs"/>
              </a:rPr>
              <a:t>prototype can be shown to the public at 2018 </a:t>
            </a:r>
            <a:r>
              <a:rPr lang="en-US" sz="1200" b="1" i="0" kern="1200" dirty="0" err="1" smtClean="0">
                <a:solidFill>
                  <a:schemeClr val="tx1"/>
                </a:solidFill>
                <a:effectLst/>
                <a:latin typeface="+mn-lt"/>
                <a:ea typeface="+mn-ea"/>
                <a:cs typeface="+mn-cs"/>
              </a:rPr>
              <a:t>Pyeongchang</a:t>
            </a:r>
            <a:r>
              <a:rPr lang="en-US" sz="1200" b="1" i="0" kern="1200" dirty="0" smtClean="0">
                <a:solidFill>
                  <a:schemeClr val="tx1"/>
                </a:solidFill>
                <a:effectLst/>
                <a:latin typeface="+mn-lt"/>
                <a:ea typeface="+mn-ea"/>
                <a:cs typeface="+mn-cs"/>
              </a:rPr>
              <a:t> Winter Olympics </a:t>
            </a:r>
            <a:r>
              <a:rPr lang="en-US" sz="1200" b="0" i="0" kern="1200" dirty="0" smtClean="0">
                <a:solidFill>
                  <a:schemeClr val="tx1"/>
                </a:solidFill>
                <a:effectLst/>
                <a:latin typeface="+mn-lt"/>
                <a:ea typeface="+mn-ea"/>
                <a:cs typeface="+mn-cs"/>
              </a:rPr>
              <a:t>at the earliest.</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8</a:t>
            </a:fld>
            <a:endParaRPr lang="en-US"/>
          </a:p>
        </p:txBody>
      </p:sp>
    </p:spTree>
    <p:extLst>
      <p:ext uri="{BB962C8B-B14F-4D97-AF65-F5344CB8AC3E}">
        <p14:creationId xmlns:p14="http://schemas.microsoft.com/office/powerpoint/2010/main" val="702923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Incredulously, you claim “What!? Why? My eye can’t see the difference!”</a:t>
            </a:r>
            <a:endParaRPr lang="en-US" dirty="0"/>
          </a:p>
        </p:txBody>
      </p:sp>
      <p:sp>
        <p:nvSpPr>
          <p:cNvPr id="4" name="Slide Number Placeholder 3"/>
          <p:cNvSpPr>
            <a:spLocks noGrp="1"/>
          </p:cNvSpPr>
          <p:nvPr>
            <p:ph type="sldNum" sz="quarter" idx="10"/>
          </p:nvPr>
        </p:nvSpPr>
        <p:spPr/>
        <p:txBody>
          <a:bodyPr/>
          <a:lstStyle/>
          <a:p>
            <a:fld id="{10A62ACF-93BB-4E4B-8F98-2F2FE8BD5537}" type="slidenum">
              <a:rPr lang="en-US" smtClean="0"/>
              <a:t>9</a:t>
            </a:fld>
            <a:endParaRPr lang="en-US"/>
          </a:p>
        </p:txBody>
      </p:sp>
    </p:spTree>
    <p:extLst>
      <p:ext uri="{BB962C8B-B14F-4D97-AF65-F5344CB8AC3E}">
        <p14:creationId xmlns:p14="http://schemas.microsoft.com/office/powerpoint/2010/main" val="1340321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386BD24-A0D8-4D1F-BEBA-135128FB022B}" type="datetimeFigureOut">
              <a:rPr lang="en-GB" smtClean="0">
                <a:solidFill>
                  <a:prstClr val="black">
                    <a:tint val="75000"/>
                  </a:prstClr>
                </a:solidFill>
              </a:rPr>
              <a:pPr/>
              <a:t>12/01/2016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C32FCDF-290A-43DB-ABC9-3C9E91411C2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11191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386BD24-A0D8-4D1F-BEBA-135128FB022B}" type="datetimeFigureOut">
              <a:rPr lang="en-GB" smtClean="0">
                <a:solidFill>
                  <a:prstClr val="black">
                    <a:tint val="75000"/>
                  </a:prstClr>
                </a:solidFill>
              </a:rPr>
              <a:pPr/>
              <a:t>12/01/2016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C32FCDF-290A-43DB-ABC9-3C9E91411C2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71558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386BD24-A0D8-4D1F-BEBA-135128FB022B}" type="datetimeFigureOut">
              <a:rPr lang="en-GB" smtClean="0">
                <a:solidFill>
                  <a:prstClr val="black">
                    <a:tint val="75000"/>
                  </a:prstClr>
                </a:solidFill>
              </a:rPr>
              <a:pPr/>
              <a:t>12/01/2016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C32FCDF-290A-43DB-ABC9-3C9E91411C2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69149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386BD24-A0D8-4D1F-BEBA-135128FB022B}" type="datetimeFigureOut">
              <a:rPr lang="en-GB" smtClean="0">
                <a:solidFill>
                  <a:prstClr val="black">
                    <a:tint val="75000"/>
                  </a:prstClr>
                </a:solidFill>
              </a:rPr>
              <a:pPr/>
              <a:t>12/01/2016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C32FCDF-290A-43DB-ABC9-3C9E91411C2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4481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386BD24-A0D8-4D1F-BEBA-135128FB022B}" type="datetimeFigureOut">
              <a:rPr lang="en-GB" smtClean="0">
                <a:solidFill>
                  <a:prstClr val="black">
                    <a:tint val="75000"/>
                  </a:prstClr>
                </a:solidFill>
              </a:rPr>
              <a:pPr/>
              <a:t>12/01/2016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C32FCDF-290A-43DB-ABC9-3C9E91411C2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0508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386BD24-A0D8-4D1F-BEBA-135128FB022B}" type="datetimeFigureOut">
              <a:rPr lang="en-GB" smtClean="0">
                <a:solidFill>
                  <a:prstClr val="black">
                    <a:tint val="75000"/>
                  </a:prstClr>
                </a:solidFill>
              </a:rPr>
              <a:pPr/>
              <a:t>12/01/2016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C32FCDF-290A-43DB-ABC9-3C9E91411C2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98070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386BD24-A0D8-4D1F-BEBA-135128FB022B}" type="datetimeFigureOut">
              <a:rPr lang="en-GB" smtClean="0">
                <a:solidFill>
                  <a:prstClr val="black">
                    <a:tint val="75000"/>
                  </a:prstClr>
                </a:solidFill>
              </a:rPr>
              <a:pPr/>
              <a:t>12/01/2016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C32FCDF-290A-43DB-ABC9-3C9E91411C2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26467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386BD24-A0D8-4D1F-BEBA-135128FB022B}" type="datetimeFigureOut">
              <a:rPr lang="en-GB" smtClean="0">
                <a:solidFill>
                  <a:prstClr val="black">
                    <a:tint val="75000"/>
                  </a:prstClr>
                </a:solidFill>
              </a:rPr>
              <a:pPr/>
              <a:t>12/01/2016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C32FCDF-290A-43DB-ABC9-3C9E91411C2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66551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86BD24-A0D8-4D1F-BEBA-135128FB022B}" type="datetimeFigureOut">
              <a:rPr lang="en-GB" smtClean="0">
                <a:solidFill>
                  <a:prstClr val="black">
                    <a:tint val="75000"/>
                  </a:prstClr>
                </a:solidFill>
              </a:rPr>
              <a:pPr/>
              <a:t>12/01/2016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C32FCDF-290A-43DB-ABC9-3C9E91411C2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3023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F386BD24-A0D8-4D1F-BEBA-135128FB022B}" type="datetimeFigureOut">
              <a:rPr lang="en-GB" smtClean="0">
                <a:solidFill>
                  <a:prstClr val="black">
                    <a:tint val="75000"/>
                  </a:prstClr>
                </a:solidFill>
              </a:rPr>
              <a:pPr/>
              <a:t>12/01/2016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C32FCDF-290A-43DB-ABC9-3C9E91411C2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349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F386BD24-A0D8-4D1F-BEBA-135128FB022B}" type="datetimeFigureOut">
              <a:rPr lang="en-GB" smtClean="0">
                <a:solidFill>
                  <a:prstClr val="black">
                    <a:tint val="75000"/>
                  </a:prstClr>
                </a:solidFill>
              </a:rPr>
              <a:pPr/>
              <a:t>12/01/2016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C32FCDF-290A-43DB-ABC9-3C9E91411C2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89516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514350"/>
            <a:fld id="{F386BD24-A0D8-4D1F-BEBA-135128FB022B}" type="datetimeFigureOut">
              <a:rPr lang="en-GB" smtClean="0">
                <a:solidFill>
                  <a:prstClr val="black">
                    <a:tint val="75000"/>
                  </a:prstClr>
                </a:solidFill>
              </a:rPr>
              <a:pPr defTabSz="514350"/>
              <a:t>12/01/2016</a:t>
            </a:fld>
            <a:endParaRPr lang="en-GB">
              <a:solidFill>
                <a:prstClr val="black">
                  <a:tint val="75000"/>
                </a:prstClr>
              </a:solidFill>
            </a:endParaRPr>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514350"/>
            <a:endParaRPr lang="en-GB">
              <a:solidFill>
                <a:prstClr val="black">
                  <a:tint val="75000"/>
                </a:prstClr>
              </a:solidFill>
            </a:endParaRPr>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514350"/>
            <a:fld id="{BC32FCDF-290A-43DB-ABC9-3C9E91411C2D}" type="slidenum">
              <a:rPr lang="en-GB" smtClean="0">
                <a:solidFill>
                  <a:prstClr val="black">
                    <a:tint val="75000"/>
                  </a:prstClr>
                </a:solidFill>
              </a:rPr>
              <a:pPr defTabSz="514350"/>
              <a:t>‹#›</a:t>
            </a:fld>
            <a:endParaRPr lang="en-GB">
              <a:solidFill>
                <a:prstClr val="black">
                  <a:tint val="75000"/>
                </a:prstClr>
              </a:solidFill>
            </a:endParaRPr>
          </a:p>
        </p:txBody>
      </p:sp>
    </p:spTree>
    <p:extLst>
      <p:ext uri="{BB962C8B-B14F-4D97-AF65-F5344CB8AC3E}">
        <p14:creationId xmlns:p14="http://schemas.microsoft.com/office/powerpoint/2010/main" val="42453085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graphics.stanford.edu/courses/cs348b-97/lightfield/lfparam.gif" TargetMode="Externa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41.gif"/><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p4"/><Relationship Id="rId1" Type="http://schemas.openxmlformats.org/officeDocument/2006/relationships/video" Target="NULL" TargetMode="External"/><Relationship Id="rId5" Type="http://schemas.openxmlformats.org/officeDocument/2006/relationships/image" Target="../media/image4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46.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47.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50.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5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52.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6.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english.etnews.com/2015071020000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7250" y="361950"/>
            <a:ext cx="5143500" cy="1177187"/>
          </a:xfrm>
        </p:spPr>
        <p:txBody>
          <a:bodyPr>
            <a:normAutofit fontScale="90000"/>
          </a:bodyPr>
          <a:lstStyle/>
          <a:p>
            <a:r>
              <a:rPr lang="en-US" dirty="0" smtClean="0"/>
              <a:t>Joint 5D Pen Input for </a:t>
            </a:r>
            <a:br>
              <a:rPr lang="en-US" dirty="0" smtClean="0"/>
            </a:br>
            <a:r>
              <a:rPr lang="en-US" dirty="0" smtClean="0"/>
              <a:t>Light Field Displays</a:t>
            </a:r>
            <a:endParaRPr lang="en-US" dirty="0"/>
          </a:p>
        </p:txBody>
      </p:sp>
      <p:sp>
        <p:nvSpPr>
          <p:cNvPr id="3" name="Subtitle 2"/>
          <p:cNvSpPr>
            <a:spLocks noGrp="1"/>
          </p:cNvSpPr>
          <p:nvPr>
            <p:ph type="subTitle" idx="1"/>
          </p:nvPr>
        </p:nvSpPr>
        <p:spPr>
          <a:xfrm>
            <a:off x="857250" y="1849378"/>
            <a:ext cx="5143500" cy="1657867"/>
          </a:xfrm>
        </p:spPr>
        <p:txBody>
          <a:bodyPr>
            <a:normAutofit lnSpcReduction="10000"/>
          </a:bodyPr>
          <a:lstStyle/>
          <a:p>
            <a:r>
              <a:rPr lang="en-US" b="1" dirty="0" smtClean="0"/>
              <a:t>James Tompkin</a:t>
            </a:r>
            <a:r>
              <a:rPr lang="en-US" dirty="0" smtClean="0"/>
              <a:t>, Samuel Muff, </a:t>
            </a:r>
            <a:r>
              <a:rPr lang="en-US" b="1" dirty="0" smtClean="0"/>
              <a:t>James McCann</a:t>
            </a:r>
            <a:r>
              <a:rPr lang="en-US" dirty="0" smtClean="0"/>
              <a:t>, </a:t>
            </a:r>
          </a:p>
          <a:p>
            <a:r>
              <a:rPr lang="en-US" dirty="0" smtClean="0"/>
              <a:t>Hanspeter Pfister, Jan Kautz, </a:t>
            </a:r>
          </a:p>
          <a:p>
            <a:r>
              <a:rPr lang="en-US" dirty="0" smtClean="0"/>
              <a:t>Marc Alexa, Wojciech Matusik</a:t>
            </a:r>
          </a:p>
          <a:p>
            <a:endParaRPr lang="en-US" sz="600" dirty="0"/>
          </a:p>
          <a:p>
            <a:r>
              <a:rPr lang="en-US" sz="2800" dirty="0"/>
              <a:t>UIST 2015</a:t>
            </a:r>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625" y="3663211"/>
            <a:ext cx="1532335" cy="56056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492" y="4284468"/>
            <a:ext cx="1428750" cy="5732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4650" y="3691563"/>
            <a:ext cx="319611" cy="53220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7274" y="4371324"/>
            <a:ext cx="614363" cy="46808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3475" y="3583811"/>
            <a:ext cx="1121569" cy="747713"/>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23475" y="4406162"/>
            <a:ext cx="1136671" cy="349745"/>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59345" y="3663212"/>
            <a:ext cx="776572" cy="621257"/>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59345" y="4371324"/>
            <a:ext cx="700415" cy="466943"/>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6221" r="14287" b="26418"/>
          <a:stretch/>
        </p:blipFill>
        <p:spPr>
          <a:xfrm>
            <a:off x="203723" y="1885950"/>
            <a:ext cx="769490" cy="880845"/>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86450" y="1885950"/>
            <a:ext cx="767827" cy="798540"/>
          </a:xfrm>
          <a:prstGeom prst="rect">
            <a:avLst/>
          </a:prstGeom>
        </p:spPr>
      </p:pic>
    </p:spTree>
    <p:extLst>
      <p:ext uri="{BB962C8B-B14F-4D97-AF65-F5344CB8AC3E}">
        <p14:creationId xmlns:p14="http://schemas.microsoft.com/office/powerpoint/2010/main" val="37136330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71487" y="514350"/>
            <a:ext cx="6043613" cy="44196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smtClean="0"/>
              <a:t>You: 			“Wow – my eye literally can’t see 			  the pixels! Congrats everyone!</a:t>
            </a:r>
            <a:br>
              <a:rPr lang="en-US" dirty="0" smtClean="0"/>
            </a:br>
            <a:r>
              <a:rPr lang="en-US" dirty="0" smtClean="0"/>
              <a:t>			  Folks, we can stop now.”</a:t>
            </a:r>
          </a:p>
          <a:p>
            <a:pPr marL="0" indent="0">
              <a:buNone/>
            </a:pPr>
            <a:r>
              <a:rPr lang="en-US" dirty="0" smtClean="0"/>
              <a:t>                     : 	“No! 2250 </a:t>
            </a:r>
            <a:r>
              <a:rPr lang="en-US" dirty="0" err="1" smtClean="0"/>
              <a:t>ppi</a:t>
            </a:r>
            <a:r>
              <a:rPr lang="en-US" dirty="0" smtClean="0"/>
              <a:t> by year 2020!”</a:t>
            </a:r>
            <a:br>
              <a:rPr lang="en-US" dirty="0" smtClean="0"/>
            </a:br>
            <a:r>
              <a:rPr lang="en-US" sz="1500" dirty="0" smtClean="0"/>
              <a:t>(July 10</a:t>
            </a:r>
            <a:r>
              <a:rPr lang="en-US" sz="1500" baseline="30000" dirty="0" smtClean="0"/>
              <a:t>th</a:t>
            </a:r>
            <a:r>
              <a:rPr lang="en-US" sz="1500" dirty="0" smtClean="0"/>
              <a:t>, 2015)</a:t>
            </a:r>
            <a:br>
              <a:rPr lang="en-US" sz="1500" dirty="0" smtClean="0"/>
            </a:br>
            <a:r>
              <a:rPr lang="en-US" sz="1500" dirty="0" smtClean="0"/>
              <a:t/>
            </a:r>
            <a:br>
              <a:rPr lang="en-US" sz="1500" dirty="0" smtClean="0"/>
            </a:br>
            <a:r>
              <a:rPr lang="en-US" dirty="0"/>
              <a:t>You:			“What!? Why? My eye can’t see 			  the difference</a:t>
            </a:r>
            <a:r>
              <a:rPr lang="en-US" dirty="0" smtClean="0"/>
              <a:t>!”</a:t>
            </a:r>
          </a:p>
          <a:p>
            <a:pPr marL="0" indent="0">
              <a:buNone/>
            </a:pPr>
            <a:r>
              <a:rPr lang="en-US" dirty="0" smtClean="0"/>
              <a:t>	          :	</a:t>
            </a:r>
            <a:r>
              <a:rPr lang="en-US" dirty="0"/>
              <a:t>	“It’s for 3D!”</a:t>
            </a:r>
          </a:p>
          <a:p>
            <a:pPr marL="0" indent="0">
              <a:buFont typeface="Arial" panose="020B0604020202020204" pitchFamily="34" charset="0"/>
              <a:buNone/>
            </a:pPr>
            <a:endParaRPr lang="en-US" dirty="0" smtClean="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000" t="39334" r="8000" b="39333"/>
          <a:stretch/>
        </p:blipFill>
        <p:spPr>
          <a:xfrm>
            <a:off x="528637" y="1550193"/>
            <a:ext cx="1286884" cy="245121"/>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000" t="39334" r="8000" b="39333"/>
          <a:stretch/>
        </p:blipFill>
        <p:spPr>
          <a:xfrm>
            <a:off x="528637" y="2909886"/>
            <a:ext cx="1286884" cy="245121"/>
          </a:xfrm>
          <a:prstGeom prst="rect">
            <a:avLst/>
          </a:prstGeom>
        </p:spPr>
      </p:pic>
    </p:spTree>
    <p:extLst>
      <p:ext uri="{BB962C8B-B14F-4D97-AF65-F5344CB8AC3E}">
        <p14:creationId xmlns:p14="http://schemas.microsoft.com/office/powerpoint/2010/main" val="3420856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71487" y="514350"/>
            <a:ext cx="6386513" cy="44196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smtClean="0"/>
              <a:t>You: 			“Wow – my eye literally can’t see 			  	  the pixels! Congrats everyone!</a:t>
            </a:r>
            <a:br>
              <a:rPr lang="en-US" dirty="0" smtClean="0"/>
            </a:br>
            <a:r>
              <a:rPr lang="en-US" dirty="0" smtClean="0"/>
              <a:t>			  Folks, we can stop now.”</a:t>
            </a:r>
          </a:p>
          <a:p>
            <a:pPr marL="0" indent="0">
              <a:buNone/>
            </a:pPr>
            <a:r>
              <a:rPr lang="en-US" dirty="0" smtClean="0"/>
              <a:t>                     : 	“No! 2250 </a:t>
            </a:r>
            <a:r>
              <a:rPr lang="en-US" dirty="0" err="1" smtClean="0"/>
              <a:t>ppi</a:t>
            </a:r>
            <a:r>
              <a:rPr lang="en-US" dirty="0" smtClean="0"/>
              <a:t> by year 2020!”</a:t>
            </a:r>
            <a:br>
              <a:rPr lang="en-US" dirty="0" smtClean="0"/>
            </a:br>
            <a:r>
              <a:rPr lang="en-US" sz="1500" dirty="0" smtClean="0"/>
              <a:t>(July 10</a:t>
            </a:r>
            <a:r>
              <a:rPr lang="en-US" sz="1500" baseline="30000" dirty="0" smtClean="0"/>
              <a:t>th</a:t>
            </a:r>
            <a:r>
              <a:rPr lang="en-US" sz="1500" dirty="0" smtClean="0"/>
              <a:t>, 2015)</a:t>
            </a:r>
            <a:br>
              <a:rPr lang="en-US" sz="1500" dirty="0" smtClean="0"/>
            </a:br>
            <a:r>
              <a:rPr lang="en-US" sz="1500" dirty="0" smtClean="0"/>
              <a:t/>
            </a:r>
            <a:br>
              <a:rPr lang="en-US" sz="1500" dirty="0" smtClean="0"/>
            </a:br>
            <a:r>
              <a:rPr lang="en-US" dirty="0"/>
              <a:t>You:			“What!? Why? My eye can’t see 			 </a:t>
            </a:r>
            <a:r>
              <a:rPr lang="en-US" dirty="0" smtClean="0"/>
              <a:t>	  </a:t>
            </a:r>
            <a:r>
              <a:rPr lang="en-US" dirty="0"/>
              <a:t>the difference</a:t>
            </a:r>
            <a:r>
              <a:rPr lang="en-US" dirty="0" smtClean="0"/>
              <a:t>!”</a:t>
            </a:r>
          </a:p>
          <a:p>
            <a:pPr marL="0" indent="0">
              <a:buNone/>
            </a:pPr>
            <a:r>
              <a:rPr lang="en-US" dirty="0" smtClean="0"/>
              <a:t>	          :	</a:t>
            </a:r>
            <a:r>
              <a:rPr lang="en-US" dirty="0"/>
              <a:t>	“It’s for 3D</a:t>
            </a:r>
            <a:r>
              <a:rPr lang="en-US" dirty="0" smtClean="0"/>
              <a:t>!”</a:t>
            </a:r>
          </a:p>
          <a:p>
            <a:pPr marL="0" indent="0">
              <a:buNone/>
            </a:pPr>
            <a:r>
              <a:rPr lang="en-US" dirty="0"/>
              <a:t>You:			“Face it, </a:t>
            </a:r>
            <a:r>
              <a:rPr lang="en-US" dirty="0" smtClean="0"/>
              <a:t>                 , </a:t>
            </a:r>
            <a:r>
              <a:rPr lang="en-US" dirty="0"/>
              <a:t>the dream is dead.</a:t>
            </a:r>
            <a:br>
              <a:rPr lang="en-US" dirty="0"/>
            </a:br>
            <a:r>
              <a:rPr lang="en-US" dirty="0"/>
              <a:t>			  Nobody wants to use 3D glasses.”</a:t>
            </a:r>
          </a:p>
          <a:p>
            <a:pPr marL="0" indent="0">
              <a:buFont typeface="Arial" panose="020B0604020202020204" pitchFamily="34" charset="0"/>
              <a:buNone/>
            </a:pPr>
            <a:endParaRPr lang="en-US" dirty="0" smtClean="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000" t="39334" r="8000" b="39333"/>
          <a:stretch/>
        </p:blipFill>
        <p:spPr>
          <a:xfrm>
            <a:off x="528637" y="1550193"/>
            <a:ext cx="1286884" cy="245121"/>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000" t="39334" r="8000" b="39333"/>
          <a:stretch/>
        </p:blipFill>
        <p:spPr>
          <a:xfrm>
            <a:off x="528637" y="2909886"/>
            <a:ext cx="1286884" cy="245121"/>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000" t="39334" r="8000" b="39333"/>
          <a:stretch/>
        </p:blipFill>
        <p:spPr>
          <a:xfrm>
            <a:off x="3543506" y="3333750"/>
            <a:ext cx="1044455" cy="198944"/>
          </a:xfrm>
          <a:prstGeom prst="rect">
            <a:avLst/>
          </a:prstGeom>
        </p:spPr>
      </p:pic>
    </p:spTree>
    <p:extLst>
      <p:ext uri="{BB962C8B-B14F-4D97-AF65-F5344CB8AC3E}">
        <p14:creationId xmlns:p14="http://schemas.microsoft.com/office/powerpoint/2010/main" val="30041807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71487" y="514350"/>
            <a:ext cx="6386513" cy="44196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smtClean="0"/>
              <a:t>You: 			“Wow – my eye literally can’t see 			  	  the pixels! Congrats everyone!</a:t>
            </a:r>
            <a:br>
              <a:rPr lang="en-US" dirty="0" smtClean="0"/>
            </a:br>
            <a:r>
              <a:rPr lang="en-US" dirty="0" smtClean="0"/>
              <a:t>			  Folks, we can stop now.”</a:t>
            </a:r>
          </a:p>
          <a:p>
            <a:pPr marL="0" indent="0">
              <a:buNone/>
            </a:pPr>
            <a:r>
              <a:rPr lang="en-US" dirty="0" smtClean="0"/>
              <a:t>                     : 	“No! 2250 </a:t>
            </a:r>
            <a:r>
              <a:rPr lang="en-US" dirty="0" err="1" smtClean="0"/>
              <a:t>ppi</a:t>
            </a:r>
            <a:r>
              <a:rPr lang="en-US" dirty="0" smtClean="0"/>
              <a:t> by year 2020!”</a:t>
            </a:r>
            <a:br>
              <a:rPr lang="en-US" dirty="0" smtClean="0"/>
            </a:br>
            <a:r>
              <a:rPr lang="en-US" sz="1500" dirty="0" smtClean="0"/>
              <a:t>(July 10</a:t>
            </a:r>
            <a:r>
              <a:rPr lang="en-US" sz="1500" baseline="30000" dirty="0" smtClean="0"/>
              <a:t>th</a:t>
            </a:r>
            <a:r>
              <a:rPr lang="en-US" sz="1500" dirty="0" smtClean="0"/>
              <a:t>, 2015)</a:t>
            </a:r>
            <a:br>
              <a:rPr lang="en-US" sz="1500" dirty="0" smtClean="0"/>
            </a:br>
            <a:r>
              <a:rPr lang="en-US" sz="1500" dirty="0" smtClean="0"/>
              <a:t/>
            </a:r>
            <a:br>
              <a:rPr lang="en-US" sz="1500" dirty="0" smtClean="0"/>
            </a:br>
            <a:r>
              <a:rPr lang="en-US" dirty="0"/>
              <a:t>You:			“What!? Why? My eye can’t see 			 </a:t>
            </a:r>
            <a:r>
              <a:rPr lang="en-US" dirty="0" smtClean="0"/>
              <a:t>	  </a:t>
            </a:r>
            <a:r>
              <a:rPr lang="en-US" dirty="0"/>
              <a:t>the difference</a:t>
            </a:r>
            <a:r>
              <a:rPr lang="en-US" dirty="0" smtClean="0"/>
              <a:t>!”</a:t>
            </a:r>
          </a:p>
          <a:p>
            <a:pPr marL="0" indent="0">
              <a:buNone/>
            </a:pPr>
            <a:r>
              <a:rPr lang="en-US" dirty="0" smtClean="0"/>
              <a:t>	          :	</a:t>
            </a:r>
            <a:r>
              <a:rPr lang="en-US" dirty="0"/>
              <a:t>	“It’s for 3D</a:t>
            </a:r>
            <a:r>
              <a:rPr lang="en-US" dirty="0" smtClean="0"/>
              <a:t>!”</a:t>
            </a:r>
          </a:p>
          <a:p>
            <a:pPr marL="0" indent="0">
              <a:buNone/>
            </a:pPr>
            <a:r>
              <a:rPr lang="en-US" dirty="0"/>
              <a:t>You:			</a:t>
            </a:r>
            <a:r>
              <a:rPr lang="en-US" dirty="0" smtClean="0"/>
              <a:t>“</a:t>
            </a:r>
            <a:r>
              <a:rPr lang="en-US" dirty="0"/>
              <a:t>Face it,                  , the dream is dead.</a:t>
            </a:r>
            <a:br>
              <a:rPr lang="en-US" dirty="0"/>
            </a:br>
            <a:r>
              <a:rPr lang="en-US" dirty="0"/>
              <a:t>			  Nobody wants to use 3D glasses</a:t>
            </a:r>
            <a:r>
              <a:rPr lang="en-US" dirty="0" smtClean="0"/>
              <a:t>.”</a:t>
            </a:r>
          </a:p>
          <a:p>
            <a:pPr marL="0" indent="0">
              <a:buNone/>
            </a:pPr>
            <a:r>
              <a:rPr lang="en-US" dirty="0" smtClean="0"/>
              <a:t>	:</a:t>
            </a:r>
            <a:r>
              <a:rPr lang="en-US" dirty="0"/>
              <a:t>		“Not stereo 3D;  </a:t>
            </a:r>
            <a:r>
              <a:rPr lang="en-US" spc="300" dirty="0"/>
              <a:t>LIGHT FIELDS</a:t>
            </a:r>
            <a:r>
              <a:rPr lang="en-US" dirty="0"/>
              <a:t>!”</a:t>
            </a:r>
          </a:p>
          <a:p>
            <a:pPr marL="0" indent="0">
              <a:buFont typeface="Arial" panose="020B0604020202020204" pitchFamily="34" charset="0"/>
              <a:buNone/>
            </a:pPr>
            <a:endParaRPr lang="en-US" dirty="0" smtClean="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000" t="39334" r="8000" b="39333"/>
          <a:stretch/>
        </p:blipFill>
        <p:spPr>
          <a:xfrm>
            <a:off x="528637" y="1550193"/>
            <a:ext cx="1286884" cy="245121"/>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000" t="39334" r="8000" b="39333"/>
          <a:stretch/>
        </p:blipFill>
        <p:spPr>
          <a:xfrm>
            <a:off x="528637" y="2909886"/>
            <a:ext cx="1286884" cy="24512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6221" r="14287" b="26418"/>
          <a:stretch/>
        </p:blipFill>
        <p:spPr>
          <a:xfrm>
            <a:off x="533400" y="3736112"/>
            <a:ext cx="680291" cy="778738"/>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8000" t="39334" r="8000" b="39333"/>
          <a:stretch/>
        </p:blipFill>
        <p:spPr>
          <a:xfrm>
            <a:off x="3543506" y="3333750"/>
            <a:ext cx="1044455" cy="198944"/>
          </a:xfrm>
          <a:prstGeom prst="rect">
            <a:avLst/>
          </a:prstGeom>
        </p:spPr>
      </p:pic>
    </p:spTree>
    <p:extLst>
      <p:ext uri="{BB962C8B-B14F-4D97-AF65-F5344CB8AC3E}">
        <p14:creationId xmlns:p14="http://schemas.microsoft.com/office/powerpoint/2010/main" val="34359787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“But James</a:t>
            </a:r>
            <a:r>
              <a:rPr lang="en-GB" dirty="0"/>
              <a:t>, what is this </a:t>
            </a:r>
            <a:r>
              <a:rPr lang="en-GB" i="1" dirty="0"/>
              <a:t>light field</a:t>
            </a:r>
            <a:r>
              <a:rPr lang="en-GB" dirty="0"/>
              <a:t>?”</a:t>
            </a:r>
          </a:p>
        </p:txBody>
      </p:sp>
      <p:sp>
        <p:nvSpPr>
          <p:cNvPr id="3" name="Content Placeholder 2"/>
          <p:cNvSpPr>
            <a:spLocks noGrp="1"/>
          </p:cNvSpPr>
          <p:nvPr>
            <p:ph idx="1"/>
          </p:nvPr>
        </p:nvSpPr>
        <p:spPr/>
        <p:txBody>
          <a:bodyPr/>
          <a:lstStyle/>
          <a:p>
            <a:r>
              <a:rPr lang="en-GB" dirty="0" smtClean="0"/>
              <a:t>Capturing all rays of light </a:t>
            </a:r>
          </a:p>
          <a:p>
            <a:pPr lvl="1"/>
            <a:r>
              <a:rPr lang="en-GB" dirty="0" smtClean="0"/>
              <a:t>Either incoming to or outgoing from a scene.</a:t>
            </a:r>
            <a:endParaRPr lang="en-GB"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3755" t="12527" r="8147"/>
          <a:stretch/>
        </p:blipFill>
        <p:spPr>
          <a:xfrm>
            <a:off x="4027679" y="2146827"/>
            <a:ext cx="2830322" cy="272951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28043"/>
          <a:stretch/>
        </p:blipFill>
        <p:spPr>
          <a:xfrm>
            <a:off x="248585" y="2595165"/>
            <a:ext cx="3124200" cy="1541774"/>
          </a:xfrm>
          <a:prstGeom prst="rect">
            <a:avLst/>
          </a:prstGeom>
        </p:spPr>
      </p:pic>
      <p:sp>
        <p:nvSpPr>
          <p:cNvPr id="7" name="Rectangle 6"/>
          <p:cNvSpPr/>
          <p:nvPr/>
        </p:nvSpPr>
        <p:spPr>
          <a:xfrm>
            <a:off x="28687" y="4645507"/>
            <a:ext cx="6818598" cy="461665"/>
          </a:xfrm>
          <a:prstGeom prst="rect">
            <a:avLst/>
          </a:prstGeom>
        </p:spPr>
        <p:txBody>
          <a:bodyPr wrap="none">
            <a:spAutoFit/>
          </a:bodyPr>
          <a:lstStyle/>
          <a:p>
            <a:r>
              <a:rPr lang="en-GB" sz="1200" dirty="0" smtClean="0">
                <a:latin typeface="Calibri" panose="020F0502020204030204" pitchFamily="34" charset="0"/>
              </a:rPr>
              <a:t>[</a:t>
            </a:r>
            <a:r>
              <a:rPr lang="en-GB" sz="1200" dirty="0" err="1" smtClean="0">
                <a:latin typeface="Calibri" panose="020F0502020204030204" pitchFamily="34" charset="0"/>
              </a:rPr>
              <a:t>Levoy</a:t>
            </a:r>
            <a:r>
              <a:rPr lang="en-GB" sz="1200" dirty="0" smtClean="0">
                <a:latin typeface="Calibri" panose="020F0502020204030204" pitchFamily="34" charset="0"/>
              </a:rPr>
              <a:t> et al., CS 348B @ </a:t>
            </a:r>
            <a:r>
              <a:rPr lang="en-GB" sz="1200" dirty="0">
                <a:latin typeface="Calibri" panose="020F0502020204030204" pitchFamily="34" charset="0"/>
              </a:rPr>
              <a:t>Stanford </a:t>
            </a:r>
            <a:r>
              <a:rPr lang="en-GB" sz="1200" dirty="0" smtClean="0">
                <a:latin typeface="Calibri" panose="020F0502020204030204" pitchFamily="34" charset="0"/>
              </a:rPr>
              <a:t>- </a:t>
            </a:r>
            <a:r>
              <a:rPr lang="en-GB" sz="1200" dirty="0" smtClean="0">
                <a:latin typeface="Calibri" panose="020F0502020204030204" pitchFamily="34" charset="0"/>
                <a:hlinkClick r:id="rId5"/>
              </a:rPr>
              <a:t>https</a:t>
            </a:r>
            <a:r>
              <a:rPr lang="en-GB" sz="1200" dirty="0">
                <a:latin typeface="Calibri" panose="020F0502020204030204" pitchFamily="34" charset="0"/>
                <a:hlinkClick r:id="rId5"/>
              </a:rPr>
              <a:t>://</a:t>
            </a:r>
            <a:r>
              <a:rPr lang="en-GB" sz="1200" dirty="0" smtClean="0">
                <a:latin typeface="Calibri" panose="020F0502020204030204" pitchFamily="34" charset="0"/>
                <a:hlinkClick r:id="rId5"/>
              </a:rPr>
              <a:t>graphics.stanford.edu/courses/cs348b-97/lightfield/lfparam.gif</a:t>
            </a:r>
            <a:r>
              <a:rPr lang="en-GB" sz="1200" dirty="0" smtClean="0">
                <a:latin typeface="Calibri" panose="020F0502020204030204" pitchFamily="34" charset="0"/>
              </a:rPr>
              <a:t>]</a:t>
            </a:r>
          </a:p>
          <a:p>
            <a:r>
              <a:rPr lang="en-GB" sz="1200" dirty="0" smtClean="0">
                <a:latin typeface="Calibri" panose="020F0502020204030204" pitchFamily="34" charset="0"/>
              </a:rPr>
              <a:t>[</a:t>
            </a:r>
            <a:r>
              <a:rPr lang="en-GB" sz="1200" dirty="0" err="1" smtClean="0">
                <a:latin typeface="Calibri" panose="020F0502020204030204" pitchFamily="34" charset="0"/>
              </a:rPr>
              <a:t>Raskar</a:t>
            </a:r>
            <a:r>
              <a:rPr lang="en-GB" sz="1200" dirty="0" smtClean="0">
                <a:latin typeface="Calibri" panose="020F0502020204030204" pitchFamily="34" charset="0"/>
              </a:rPr>
              <a:t> et al., SIGGRAPH 2012 Course – Computational </a:t>
            </a:r>
            <a:r>
              <a:rPr lang="en-GB" sz="1200" dirty="0" err="1" smtClean="0">
                <a:latin typeface="Calibri" panose="020F0502020204030204" pitchFamily="34" charset="0"/>
              </a:rPr>
              <a:t>Plenoptic</a:t>
            </a:r>
            <a:r>
              <a:rPr lang="en-GB" sz="1200" dirty="0" smtClean="0">
                <a:latin typeface="Calibri" panose="020F0502020204030204" pitchFamily="34" charset="0"/>
              </a:rPr>
              <a:t> Imaging]</a:t>
            </a:r>
            <a:endParaRPr lang="en-US" sz="1200" dirty="0"/>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69873" t="15926" b="59363"/>
          <a:stretch/>
        </p:blipFill>
        <p:spPr>
          <a:xfrm>
            <a:off x="2954496" y="3205667"/>
            <a:ext cx="1308067" cy="381000"/>
          </a:xfrm>
          <a:prstGeom prst="rect">
            <a:avLst/>
          </a:prstGeom>
        </p:spPr>
      </p:pic>
      <p:sp>
        <p:nvSpPr>
          <p:cNvPr id="6" name="TextBox 5"/>
          <p:cNvSpPr txBox="1"/>
          <p:nvPr/>
        </p:nvSpPr>
        <p:spPr>
          <a:xfrm>
            <a:off x="5638800" y="2146827"/>
            <a:ext cx="1208485" cy="369332"/>
          </a:xfrm>
          <a:prstGeom prst="rect">
            <a:avLst/>
          </a:prstGeom>
          <a:noFill/>
        </p:spPr>
        <p:txBody>
          <a:bodyPr wrap="square" rtlCol="0">
            <a:spAutoFit/>
          </a:bodyPr>
          <a:lstStyle/>
          <a:p>
            <a:r>
              <a:rPr lang="en-US" dirty="0" smtClean="0"/>
              <a:t>Side view</a:t>
            </a:r>
            <a:endParaRPr lang="en-US" dirty="0"/>
          </a:p>
        </p:txBody>
      </p:sp>
    </p:spTree>
    <p:extLst>
      <p:ext uri="{BB962C8B-B14F-4D97-AF65-F5344CB8AC3E}">
        <p14:creationId xmlns:p14="http://schemas.microsoft.com/office/powerpoint/2010/main" val="191209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3845"/>
            <a:ext cx="6096000" cy="994172"/>
          </a:xfrm>
        </p:spPr>
        <p:txBody>
          <a:bodyPr>
            <a:normAutofit/>
          </a:bodyPr>
          <a:lstStyle/>
          <a:p>
            <a:pPr algn="ctr"/>
            <a:r>
              <a:rPr lang="en-GB" dirty="0" smtClean="0"/>
              <a:t>“What does a </a:t>
            </a:r>
            <a:r>
              <a:rPr lang="en-GB" i="1" dirty="0" smtClean="0"/>
              <a:t>light field </a:t>
            </a:r>
            <a:r>
              <a:rPr lang="en-GB" dirty="0" smtClean="0"/>
              <a:t>give us?”</a:t>
            </a:r>
            <a:endParaRPr lang="en-GB" dirty="0"/>
          </a:p>
        </p:txBody>
      </p:sp>
      <p:sp>
        <p:nvSpPr>
          <p:cNvPr id="3" name="Content Placeholder 2"/>
          <p:cNvSpPr>
            <a:spLocks noGrp="1"/>
          </p:cNvSpPr>
          <p:nvPr>
            <p:ph idx="1"/>
          </p:nvPr>
        </p:nvSpPr>
        <p:spPr/>
        <p:txBody>
          <a:bodyPr>
            <a:normAutofit/>
          </a:bodyPr>
          <a:lstStyle/>
          <a:p>
            <a:pPr marL="0" indent="0" algn="ctr">
              <a:buNone/>
            </a:pPr>
            <a:endParaRPr lang="en-GB" sz="2800" dirty="0"/>
          </a:p>
          <a:p>
            <a:pPr marL="0" indent="0" algn="ctr">
              <a:buNone/>
            </a:pPr>
            <a:r>
              <a:rPr lang="en-GB" sz="2800" dirty="0"/>
              <a:t>Imagine we want to look at virtual objects on a display as if we were looking at them in real life</a:t>
            </a:r>
            <a:r>
              <a:rPr lang="en-GB" sz="2800" dirty="0" smtClean="0"/>
              <a:t>.</a:t>
            </a:r>
          </a:p>
          <a:p>
            <a:pPr marL="0" indent="0" algn="ctr">
              <a:buNone/>
            </a:pPr>
            <a:endParaRPr lang="en-GB" sz="2800" dirty="0"/>
          </a:p>
          <a:p>
            <a:pPr marL="0" indent="0" algn="ctr">
              <a:buNone/>
            </a:pPr>
            <a:r>
              <a:rPr lang="en-GB" sz="2800" dirty="0" smtClean="0"/>
              <a:t>What would we need?</a:t>
            </a:r>
            <a:endParaRPr lang="en-GB" sz="2800" dirty="0"/>
          </a:p>
        </p:txBody>
      </p:sp>
    </p:spTree>
    <p:extLst>
      <p:ext uri="{BB962C8B-B14F-4D97-AF65-F5344CB8AC3E}">
        <p14:creationId xmlns:p14="http://schemas.microsoft.com/office/powerpoint/2010/main" val="18151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Looking at virtual ‘real’ objects</a:t>
            </a:r>
            <a:endParaRPr lang="en-GB" dirty="0"/>
          </a:p>
        </p:txBody>
      </p:sp>
      <p:pic>
        <p:nvPicPr>
          <p:cNvPr id="4" name="Picture 3"/>
          <p:cNvPicPr>
            <a:picLocks noChangeAspect="1"/>
          </p:cNvPicPr>
          <p:nvPr/>
        </p:nvPicPr>
        <p:blipFill>
          <a:blip r:embed="rId3"/>
          <a:stretch>
            <a:fillRect/>
          </a:stretch>
        </p:blipFill>
        <p:spPr>
          <a:xfrm>
            <a:off x="-2281190" y="3106431"/>
            <a:ext cx="1689768" cy="1446519"/>
          </a:xfrm>
          <a:prstGeom prst="rect">
            <a:avLst/>
          </a:prstGeom>
        </p:spPr>
      </p:pic>
      <p:pic>
        <p:nvPicPr>
          <p:cNvPr id="1026" name="Picture 2" descr="http://basementrejects.com/wp-content/uploads/2013/09/futurama-season-3-11-the-cyber-house-rules-leela-two-eyes-surger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2748" y="1623941"/>
            <a:ext cx="1678013" cy="12557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futurama-madhouse.com/grabs/3acv09/309-2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b="2430"/>
          <a:stretch/>
        </p:blipFill>
        <p:spPr bwMode="auto">
          <a:xfrm>
            <a:off x="685800" y="2028170"/>
            <a:ext cx="2161236" cy="15815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06146" y="1504950"/>
            <a:ext cx="1520544" cy="523220"/>
          </a:xfrm>
          <a:prstGeom prst="rect">
            <a:avLst/>
          </a:prstGeom>
        </p:spPr>
        <p:txBody>
          <a:bodyPr wrap="none">
            <a:spAutoFit/>
          </a:bodyPr>
          <a:lstStyle/>
          <a:p>
            <a:r>
              <a:rPr lang="en-GB" sz="2800" dirty="0"/>
              <a:t>Two eyes</a:t>
            </a:r>
            <a:endParaRPr lang="en-US" sz="2800" dirty="0"/>
          </a:p>
        </p:txBody>
      </p:sp>
      <p:sp>
        <p:nvSpPr>
          <p:cNvPr id="6" name="Rectangle 5"/>
          <p:cNvSpPr/>
          <p:nvPr/>
        </p:nvSpPr>
        <p:spPr>
          <a:xfrm>
            <a:off x="0" y="3813859"/>
            <a:ext cx="3022174" cy="954107"/>
          </a:xfrm>
          <a:prstGeom prst="rect">
            <a:avLst/>
          </a:prstGeom>
        </p:spPr>
        <p:txBody>
          <a:bodyPr wrap="none">
            <a:spAutoFit/>
          </a:bodyPr>
          <a:lstStyle/>
          <a:p>
            <a:pPr lvl="1"/>
            <a:r>
              <a:rPr lang="en-GB" sz="2800" dirty="0"/>
              <a:t>Binocular </a:t>
            </a:r>
            <a:r>
              <a:rPr lang="en-GB" sz="2800" dirty="0" smtClean="0"/>
              <a:t>stereo</a:t>
            </a:r>
          </a:p>
          <a:p>
            <a:pPr lvl="1" algn="ctr"/>
            <a:r>
              <a:rPr lang="en-GB" sz="2800" dirty="0" smtClean="0"/>
              <a:t>Variable focus</a:t>
            </a:r>
            <a:endParaRPr lang="en-GB" sz="2800" dirty="0"/>
          </a:p>
        </p:txBody>
      </p:sp>
      <p:sp>
        <p:nvSpPr>
          <p:cNvPr id="9" name="Rectangle 8"/>
          <p:cNvSpPr/>
          <p:nvPr/>
        </p:nvSpPr>
        <p:spPr>
          <a:xfrm>
            <a:off x="3532847" y="1504950"/>
            <a:ext cx="2853666" cy="523220"/>
          </a:xfrm>
          <a:prstGeom prst="rect">
            <a:avLst/>
          </a:prstGeom>
        </p:spPr>
        <p:txBody>
          <a:bodyPr wrap="none">
            <a:spAutoFit/>
          </a:bodyPr>
          <a:lstStyle/>
          <a:p>
            <a:r>
              <a:rPr lang="en-GB" sz="2800" dirty="0" smtClean="0"/>
              <a:t>A neck and a body</a:t>
            </a:r>
            <a:endParaRPr lang="en-US" sz="2800" dirty="0"/>
          </a:p>
        </p:txBody>
      </p:sp>
      <p:sp>
        <p:nvSpPr>
          <p:cNvPr id="10" name="Rectangle 9"/>
          <p:cNvSpPr/>
          <p:nvPr/>
        </p:nvSpPr>
        <p:spPr>
          <a:xfrm>
            <a:off x="3276600" y="4029730"/>
            <a:ext cx="2942344" cy="523220"/>
          </a:xfrm>
          <a:prstGeom prst="rect">
            <a:avLst/>
          </a:prstGeom>
        </p:spPr>
        <p:txBody>
          <a:bodyPr wrap="none">
            <a:spAutoFit/>
          </a:bodyPr>
          <a:lstStyle/>
          <a:p>
            <a:pPr lvl="1"/>
            <a:r>
              <a:rPr lang="en-GB" sz="2800" dirty="0" smtClean="0"/>
              <a:t>Motion parallax</a:t>
            </a:r>
            <a:endParaRPr lang="en-GB" sz="2800" dirty="0"/>
          </a:p>
        </p:txBody>
      </p:sp>
      <p:pic>
        <p:nvPicPr>
          <p:cNvPr id="1032" name="Picture 8" descr="http://images2.fanpop.com/images/quiz/275000/275560_1250151612262_491_4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6106" y="-12424"/>
            <a:ext cx="1671371" cy="13854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vignette3.wikia.nocookie.net/en.futurama/images/e/e6/AHeadinthePolls.png/revision/latest?cb=20071228184235"/>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20488" t="3122" r="49189" b="57175"/>
          <a:stretch/>
        </p:blipFill>
        <p:spPr bwMode="auto">
          <a:xfrm>
            <a:off x="3963340" y="1995578"/>
            <a:ext cx="1932539" cy="1921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64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034"/>
                                        </p:tgtEl>
                                        <p:attrNameLst>
                                          <p:attrName>style.visibility</p:attrName>
                                        </p:attrNameLst>
                                      </p:cBhvr>
                                      <p:to>
                                        <p:strVal val="visible"/>
                                      </p:to>
                                    </p:set>
                                    <p:animEffect transition="in" filter="fade">
                                      <p:cBhvr>
                                        <p:cTn id="13"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Binocular stereo</a:t>
            </a:r>
            <a:endParaRPr lang="en-GB"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r="49163" b="62500"/>
          <a:stretch/>
        </p:blipFill>
        <p:spPr>
          <a:xfrm>
            <a:off x="330399" y="1412455"/>
            <a:ext cx="1879401" cy="815726"/>
          </a:xfrm>
        </p:spPr>
      </p:pic>
      <p:sp>
        <p:nvSpPr>
          <p:cNvPr id="10" name="TextBox 9"/>
          <p:cNvSpPr txBox="1"/>
          <p:nvPr/>
        </p:nvSpPr>
        <p:spPr>
          <a:xfrm>
            <a:off x="-2659197" y="1674099"/>
            <a:ext cx="2550318" cy="294310"/>
          </a:xfrm>
          <a:prstGeom prst="rect">
            <a:avLst/>
          </a:prstGeom>
          <a:noFill/>
        </p:spPr>
        <p:txBody>
          <a:bodyPr wrap="square" lIns="51434" tIns="25717" rIns="51434" bIns="25717" rtlCol="0">
            <a:spAutoFit/>
          </a:bodyPr>
          <a:lstStyle/>
          <a:p>
            <a:pPr defTabSz="514337"/>
            <a:r>
              <a:rPr lang="en-GB" sz="1575" dirty="0">
                <a:solidFill>
                  <a:prstClr val="black"/>
                </a:solidFill>
              </a:rPr>
              <a:t>Anaglyph – </a:t>
            </a:r>
            <a:r>
              <a:rPr lang="en-GB" sz="1575" dirty="0" err="1">
                <a:solidFill>
                  <a:prstClr val="black"/>
                </a:solidFill>
              </a:rPr>
              <a:t>color</a:t>
            </a:r>
            <a:r>
              <a:rPr lang="en-GB" sz="1575" dirty="0">
                <a:solidFill>
                  <a:prstClr val="black"/>
                </a:solidFill>
              </a:rPr>
              <a:t> multiplexing</a:t>
            </a:r>
          </a:p>
        </p:txBody>
      </p:sp>
      <p:sp>
        <p:nvSpPr>
          <p:cNvPr id="35" name="TextBox 34"/>
          <p:cNvSpPr txBox="1"/>
          <p:nvPr/>
        </p:nvSpPr>
        <p:spPr>
          <a:xfrm>
            <a:off x="-2659197" y="2885420"/>
            <a:ext cx="2721768" cy="294310"/>
          </a:xfrm>
          <a:prstGeom prst="rect">
            <a:avLst/>
          </a:prstGeom>
          <a:noFill/>
        </p:spPr>
        <p:txBody>
          <a:bodyPr wrap="square" lIns="51434" tIns="25717" rIns="51434" bIns="25717" rtlCol="0">
            <a:spAutoFit/>
          </a:bodyPr>
          <a:lstStyle/>
          <a:p>
            <a:pPr defTabSz="514337"/>
            <a:r>
              <a:rPr lang="en-GB" sz="1575" dirty="0">
                <a:solidFill>
                  <a:prstClr val="black"/>
                </a:solidFill>
              </a:rPr>
              <a:t>Polarizing – phase multiplexing</a:t>
            </a:r>
          </a:p>
        </p:txBody>
      </p:sp>
      <p:sp>
        <p:nvSpPr>
          <p:cNvPr id="36" name="TextBox 35"/>
          <p:cNvSpPr txBox="1"/>
          <p:nvPr/>
        </p:nvSpPr>
        <p:spPr>
          <a:xfrm>
            <a:off x="-2620204" y="3938111"/>
            <a:ext cx="3788568" cy="536684"/>
          </a:xfrm>
          <a:prstGeom prst="rect">
            <a:avLst/>
          </a:prstGeom>
          <a:noFill/>
        </p:spPr>
        <p:txBody>
          <a:bodyPr wrap="square" lIns="51434" tIns="25717" rIns="51434" bIns="25717" rtlCol="0">
            <a:spAutoFit/>
          </a:bodyPr>
          <a:lstStyle/>
          <a:p>
            <a:pPr defTabSz="514337"/>
            <a:r>
              <a:rPr lang="en-GB" sz="1575" dirty="0">
                <a:solidFill>
                  <a:prstClr val="black"/>
                </a:solidFill>
              </a:rPr>
              <a:t>Active shutter – temporal </a:t>
            </a:r>
            <a:endParaRPr lang="en-GB" sz="1575" dirty="0" smtClean="0">
              <a:solidFill>
                <a:prstClr val="black"/>
              </a:solidFill>
            </a:endParaRPr>
          </a:p>
          <a:p>
            <a:pPr defTabSz="514337"/>
            <a:r>
              <a:rPr lang="en-GB" sz="1575" dirty="0">
                <a:solidFill>
                  <a:prstClr val="black"/>
                </a:solidFill>
              </a:rPr>
              <a:t>	</a:t>
            </a:r>
            <a:r>
              <a:rPr lang="en-GB" sz="1575" dirty="0" smtClean="0">
                <a:solidFill>
                  <a:prstClr val="black"/>
                </a:solidFill>
              </a:rPr>
              <a:t>	       multiplexing</a:t>
            </a:r>
            <a:endParaRPr lang="en-GB" sz="1575" dirty="0">
              <a:solidFill>
                <a:prstClr val="black"/>
              </a:solidFill>
            </a:endParaRPr>
          </a:p>
        </p:txBody>
      </p:sp>
      <p:pic>
        <p:nvPicPr>
          <p:cNvPr id="7"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24042" t="37500" r="24428" b="30973"/>
          <a:stretch/>
        </p:blipFill>
        <p:spPr>
          <a:xfrm>
            <a:off x="330399" y="2767551"/>
            <a:ext cx="1905000" cy="685800"/>
          </a:xfrm>
          <a:prstGeom prst="rect">
            <a:avLst/>
          </a:prstGeom>
        </p:spPr>
      </p:pic>
      <p:pic>
        <p:nvPicPr>
          <p:cNvPr id="8"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48083" t="68406" r="387" b="68"/>
          <a:stretch/>
        </p:blipFill>
        <p:spPr>
          <a:xfrm>
            <a:off x="381298" y="3887104"/>
            <a:ext cx="1904999" cy="685800"/>
          </a:xfrm>
          <a:prstGeom prst="rect">
            <a:avLst/>
          </a:prstGeom>
        </p:spPr>
      </p:pic>
      <p:pic>
        <p:nvPicPr>
          <p:cNvPr id="9"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608" y="1525564"/>
            <a:ext cx="993048" cy="86352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200" y="1525564"/>
            <a:ext cx="2397431" cy="1538351"/>
          </a:xfrm>
          <a:prstGeom prst="rect">
            <a:avLst/>
          </a:prstGeom>
        </p:spPr>
      </p:pic>
      <p:sp>
        <p:nvSpPr>
          <p:cNvPr id="3" name="TextBox 2"/>
          <p:cNvSpPr txBox="1"/>
          <p:nvPr/>
        </p:nvSpPr>
        <p:spPr>
          <a:xfrm>
            <a:off x="3148654" y="2646631"/>
            <a:ext cx="1047274" cy="369332"/>
          </a:xfrm>
          <a:prstGeom prst="rect">
            <a:avLst/>
          </a:prstGeom>
          <a:noFill/>
        </p:spPr>
        <p:txBody>
          <a:bodyPr wrap="none" rtlCol="0">
            <a:spAutoFit/>
          </a:bodyPr>
          <a:lstStyle/>
          <a:p>
            <a:r>
              <a:rPr lang="en-US" dirty="0" smtClean="0"/>
              <a:t>[Track IR]</a:t>
            </a:r>
            <a:endParaRPr lang="en-US" dirty="0"/>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19327" b="5501"/>
          <a:stretch/>
        </p:blipFill>
        <p:spPr>
          <a:xfrm>
            <a:off x="3429000" y="3413873"/>
            <a:ext cx="3063533" cy="1295400"/>
          </a:xfrm>
          <a:prstGeom prst="rect">
            <a:avLst/>
          </a:prstGeom>
        </p:spPr>
      </p:pic>
      <p:sp>
        <p:nvSpPr>
          <p:cNvPr id="13" name="TextBox 12"/>
          <p:cNvSpPr txBox="1"/>
          <p:nvPr/>
        </p:nvSpPr>
        <p:spPr>
          <a:xfrm>
            <a:off x="3875629" y="4642428"/>
            <a:ext cx="2170274" cy="369332"/>
          </a:xfrm>
          <a:prstGeom prst="rect">
            <a:avLst/>
          </a:prstGeom>
          <a:noFill/>
        </p:spPr>
        <p:txBody>
          <a:bodyPr wrap="none" rtlCol="0">
            <a:spAutoFit/>
          </a:bodyPr>
          <a:lstStyle/>
          <a:p>
            <a:r>
              <a:rPr lang="en-US" dirty="0" smtClean="0"/>
              <a:t>[Microsoft Kinect V2]</a:t>
            </a:r>
            <a:endParaRPr lang="en-US" dirty="0"/>
          </a:p>
        </p:txBody>
      </p:sp>
      <p:sp>
        <p:nvSpPr>
          <p:cNvPr id="14" name="Title 1"/>
          <p:cNvSpPr txBox="1">
            <a:spLocks/>
          </p:cNvSpPr>
          <p:nvPr/>
        </p:nvSpPr>
        <p:spPr>
          <a:xfrm>
            <a:off x="2875902" y="273754"/>
            <a:ext cx="3616631" cy="994172"/>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2800" dirty="0" smtClean="0"/>
              <a:t>+ parallax displays</a:t>
            </a:r>
            <a:endParaRPr lang="en-GB" sz="2800" dirty="0"/>
          </a:p>
        </p:txBody>
      </p:sp>
    </p:spTree>
    <p:extLst>
      <p:ext uri="{BB962C8B-B14F-4D97-AF65-F5344CB8AC3E}">
        <p14:creationId xmlns:p14="http://schemas.microsoft.com/office/powerpoint/2010/main" val="2940871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HMDs can be </a:t>
            </a:r>
            <a:r>
              <a:rPr lang="en-GB" sz="2800" dirty="0" err="1" smtClean="0"/>
              <a:t>unscalable</a:t>
            </a:r>
            <a:r>
              <a:rPr lang="en-GB" sz="2800" dirty="0" smtClean="0"/>
              <a:t> or unwieldy</a:t>
            </a:r>
            <a:endParaRPr lang="en-GB" dirty="0"/>
          </a:p>
        </p:txBody>
      </p:sp>
      <p:sp>
        <p:nvSpPr>
          <p:cNvPr id="13" name="TextBox 12"/>
          <p:cNvSpPr txBox="1"/>
          <p:nvPr/>
        </p:nvSpPr>
        <p:spPr>
          <a:xfrm>
            <a:off x="381000" y="4694044"/>
            <a:ext cx="2149435" cy="369332"/>
          </a:xfrm>
          <a:prstGeom prst="rect">
            <a:avLst/>
          </a:prstGeom>
          <a:noFill/>
        </p:spPr>
        <p:txBody>
          <a:bodyPr wrap="none" rtlCol="0">
            <a:spAutoFit/>
          </a:bodyPr>
          <a:lstStyle/>
          <a:p>
            <a:r>
              <a:rPr lang="en-US" dirty="0" smtClean="0"/>
              <a:t>[Microsoft HoloLens]</a:t>
            </a:r>
            <a:endParaRPr lang="en-US" dirty="0"/>
          </a:p>
        </p:txBody>
      </p:sp>
      <p:pic>
        <p:nvPicPr>
          <p:cNvPr id="5122" name="Picture 2" descr="http://cdn2.pcadvisor.co.uk/cmsdata/features/3595323/Microsoft_HoloLe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 y="1586273"/>
            <a:ext cx="5915025" cy="295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33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Light fields via lenses</a:t>
            </a:r>
            <a:endParaRPr lang="en-GB" dirty="0"/>
          </a:p>
        </p:txBody>
      </p:sp>
      <p:cxnSp>
        <p:nvCxnSpPr>
          <p:cNvPr id="4" name="Straight Connector 3"/>
          <p:cNvCxnSpPr/>
          <p:nvPr/>
        </p:nvCxnSpPr>
        <p:spPr>
          <a:xfrm>
            <a:off x="536994" y="3209078"/>
            <a:ext cx="5784011"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57098" y="3212080"/>
            <a:ext cx="415548" cy="407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6" name="Rectangle 5"/>
          <p:cNvSpPr/>
          <p:nvPr/>
        </p:nvSpPr>
        <p:spPr>
          <a:xfrm>
            <a:off x="1120682" y="3212080"/>
            <a:ext cx="415548" cy="4079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7" name="Rectangle 6"/>
          <p:cNvSpPr/>
          <p:nvPr/>
        </p:nvSpPr>
        <p:spPr>
          <a:xfrm>
            <a:off x="1584267" y="3211019"/>
            <a:ext cx="415548" cy="40797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8" name="Rectangle 7"/>
          <p:cNvSpPr/>
          <p:nvPr/>
        </p:nvSpPr>
        <p:spPr>
          <a:xfrm>
            <a:off x="2047850" y="3211019"/>
            <a:ext cx="415548" cy="40797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9" name="Rectangle 8"/>
          <p:cNvSpPr/>
          <p:nvPr/>
        </p:nvSpPr>
        <p:spPr>
          <a:xfrm>
            <a:off x="2511440" y="3211019"/>
            <a:ext cx="415548" cy="40797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0" name="Rectangle 9"/>
          <p:cNvSpPr/>
          <p:nvPr/>
        </p:nvSpPr>
        <p:spPr>
          <a:xfrm>
            <a:off x="2975026" y="3205316"/>
            <a:ext cx="415548" cy="413612"/>
          </a:xfrm>
          <a:prstGeom prst="rect">
            <a:avLst/>
          </a:prstGeom>
        </p:spPr>
        <p:style>
          <a:lnRef idx="2">
            <a:schemeClr val="dk1">
              <a:shade val="50000"/>
            </a:schemeClr>
          </a:lnRef>
          <a:fillRef idx="1">
            <a:schemeClr val="dk1"/>
          </a:fillRef>
          <a:effectRef idx="0">
            <a:schemeClr val="dk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1" name="Rectangle 10"/>
          <p:cNvSpPr/>
          <p:nvPr/>
        </p:nvSpPr>
        <p:spPr>
          <a:xfrm>
            <a:off x="3450618" y="3212960"/>
            <a:ext cx="415548" cy="40797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2" name="Rectangle 11"/>
          <p:cNvSpPr/>
          <p:nvPr/>
        </p:nvSpPr>
        <p:spPr>
          <a:xfrm>
            <a:off x="3914205" y="3210958"/>
            <a:ext cx="415548" cy="4079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3" name="Rectangle 12"/>
          <p:cNvSpPr/>
          <p:nvPr/>
        </p:nvSpPr>
        <p:spPr>
          <a:xfrm>
            <a:off x="4377791" y="3212898"/>
            <a:ext cx="415548" cy="40797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4" name="Rectangle 13"/>
          <p:cNvSpPr/>
          <p:nvPr/>
        </p:nvSpPr>
        <p:spPr>
          <a:xfrm>
            <a:off x="4853383" y="3212080"/>
            <a:ext cx="415548" cy="40797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5" name="Rectangle 14"/>
          <p:cNvSpPr/>
          <p:nvPr/>
        </p:nvSpPr>
        <p:spPr>
          <a:xfrm>
            <a:off x="5316973" y="3212080"/>
            <a:ext cx="415548" cy="4079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6" name="Rectangle 15"/>
          <p:cNvSpPr/>
          <p:nvPr/>
        </p:nvSpPr>
        <p:spPr>
          <a:xfrm>
            <a:off x="5780559" y="3214021"/>
            <a:ext cx="415548" cy="40797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grpSp>
        <p:nvGrpSpPr>
          <p:cNvPr id="17" name="Group 16"/>
          <p:cNvGrpSpPr/>
          <p:nvPr/>
        </p:nvGrpSpPr>
        <p:grpSpPr>
          <a:xfrm>
            <a:off x="651092" y="2085704"/>
            <a:ext cx="1354353" cy="1045158"/>
            <a:chOff x="7605604" y="1168400"/>
            <a:chExt cx="1071097" cy="828995"/>
          </a:xfrm>
        </p:grpSpPr>
        <p:sp>
          <p:nvSpPr>
            <p:cNvPr id="18" name="Arc 17"/>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19" name="Straight Connector 18"/>
            <p:cNvCxnSpPr>
              <a:stCxn id="18"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8"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r="28043"/>
          <a:stretch/>
        </p:blipFill>
        <p:spPr>
          <a:xfrm>
            <a:off x="-4258737" y="1581150"/>
            <a:ext cx="3124200" cy="1541774"/>
          </a:xfrm>
          <a:prstGeom prst="rect">
            <a:avLst/>
          </a:prstGeom>
        </p:spPr>
      </p:pic>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69873" t="9740" b="55664"/>
          <a:stretch/>
        </p:blipFill>
        <p:spPr>
          <a:xfrm>
            <a:off x="-1322355" y="1535566"/>
            <a:ext cx="1308067" cy="533400"/>
          </a:xfrm>
          <a:prstGeom prst="rect">
            <a:avLst/>
          </a:prstGeom>
        </p:spPr>
      </p:pic>
      <p:sp>
        <p:nvSpPr>
          <p:cNvPr id="40" name="Rectangle 39"/>
          <p:cNvSpPr/>
          <p:nvPr/>
        </p:nvSpPr>
        <p:spPr>
          <a:xfrm>
            <a:off x="76200" y="4781550"/>
            <a:ext cx="2697277" cy="276999"/>
          </a:xfrm>
          <a:prstGeom prst="rect">
            <a:avLst/>
          </a:prstGeom>
        </p:spPr>
        <p:txBody>
          <a:bodyPr wrap="none">
            <a:spAutoFit/>
          </a:bodyPr>
          <a:lstStyle/>
          <a:p>
            <a:r>
              <a:rPr lang="en-GB" sz="1200" dirty="0" smtClean="0">
                <a:latin typeface="Calibri" panose="020F0502020204030204" pitchFamily="34" charset="0"/>
              </a:rPr>
              <a:t>[Lippmann 1908 – Integral Photography]</a:t>
            </a:r>
            <a:endParaRPr lang="en-US" sz="1200" dirty="0"/>
          </a:p>
        </p:txBody>
      </p:sp>
      <p:sp>
        <p:nvSpPr>
          <p:cNvPr id="41" name="TextBox 40"/>
          <p:cNvSpPr txBox="1"/>
          <p:nvPr/>
        </p:nvSpPr>
        <p:spPr>
          <a:xfrm>
            <a:off x="561239" y="3688622"/>
            <a:ext cx="2122385" cy="369332"/>
          </a:xfrm>
          <a:prstGeom prst="rect">
            <a:avLst/>
          </a:prstGeom>
          <a:noFill/>
        </p:spPr>
        <p:txBody>
          <a:bodyPr wrap="square" rtlCol="0">
            <a:spAutoFit/>
          </a:bodyPr>
          <a:lstStyle/>
          <a:p>
            <a:r>
              <a:rPr lang="en-US" dirty="0" smtClean="0"/>
              <a:t>Display pixel array</a:t>
            </a:r>
            <a:endParaRPr lang="en-US" dirty="0"/>
          </a:p>
        </p:txBody>
      </p:sp>
      <p:sp>
        <p:nvSpPr>
          <p:cNvPr id="42" name="TextBox 41"/>
          <p:cNvSpPr txBox="1"/>
          <p:nvPr/>
        </p:nvSpPr>
        <p:spPr>
          <a:xfrm>
            <a:off x="561239" y="1671669"/>
            <a:ext cx="2122385" cy="369332"/>
          </a:xfrm>
          <a:prstGeom prst="rect">
            <a:avLst/>
          </a:prstGeom>
          <a:noFill/>
        </p:spPr>
        <p:txBody>
          <a:bodyPr wrap="square" rtlCol="0">
            <a:spAutoFit/>
          </a:bodyPr>
          <a:lstStyle/>
          <a:p>
            <a:r>
              <a:rPr lang="en-US" dirty="0" smtClean="0"/>
              <a:t>Lenslet array</a:t>
            </a:r>
            <a:endParaRPr lang="en-US" dirty="0"/>
          </a:p>
        </p:txBody>
      </p:sp>
      <p:grpSp>
        <p:nvGrpSpPr>
          <p:cNvPr id="43" name="Group 42"/>
          <p:cNvGrpSpPr/>
          <p:nvPr/>
        </p:nvGrpSpPr>
        <p:grpSpPr>
          <a:xfrm>
            <a:off x="2041596" y="2091626"/>
            <a:ext cx="1354353" cy="1045158"/>
            <a:chOff x="7605604" y="1168400"/>
            <a:chExt cx="1071097" cy="828995"/>
          </a:xfrm>
        </p:grpSpPr>
        <p:sp>
          <p:nvSpPr>
            <p:cNvPr id="44" name="Arc 43"/>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45" name="Straight Connector 44"/>
            <p:cNvCxnSpPr>
              <a:stCxn id="44"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4"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3432392" y="2082241"/>
            <a:ext cx="1354353" cy="1045158"/>
            <a:chOff x="7605604" y="1168400"/>
            <a:chExt cx="1071097" cy="828995"/>
          </a:xfrm>
        </p:grpSpPr>
        <p:sp>
          <p:nvSpPr>
            <p:cNvPr id="49" name="Arc 48"/>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50" name="Straight Connector 49"/>
            <p:cNvCxnSpPr>
              <a:stCxn id="49"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9"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4835165" y="2082241"/>
            <a:ext cx="1354353" cy="1045158"/>
            <a:chOff x="7605604" y="1168400"/>
            <a:chExt cx="1071097" cy="828995"/>
          </a:xfrm>
        </p:grpSpPr>
        <p:sp>
          <p:nvSpPr>
            <p:cNvPr id="54" name="Arc 53"/>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55" name="Straight Connector 54"/>
            <p:cNvCxnSpPr>
              <a:stCxn id="54"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4"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5167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2D displays</a:t>
            </a:r>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746" y="1677765"/>
            <a:ext cx="3261254" cy="2447628"/>
          </a:xfrm>
        </p:spPr>
      </p:pic>
      <p:cxnSp>
        <p:nvCxnSpPr>
          <p:cNvPr id="6" name="Straight Connector 5"/>
          <p:cNvCxnSpPr/>
          <p:nvPr/>
        </p:nvCxnSpPr>
        <p:spPr>
          <a:xfrm>
            <a:off x="4047292" y="3070164"/>
            <a:ext cx="2580323"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100869" y="3071504"/>
            <a:ext cx="185381" cy="182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8" name="Rectangle 7"/>
          <p:cNvSpPr/>
          <p:nvPr/>
        </p:nvSpPr>
        <p:spPr>
          <a:xfrm>
            <a:off x="4307681" y="3071504"/>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9" name="Rectangle 8"/>
          <p:cNvSpPr/>
          <p:nvPr/>
        </p:nvSpPr>
        <p:spPr>
          <a:xfrm>
            <a:off x="4514494" y="3071030"/>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1" name="Rectangle 10"/>
          <p:cNvSpPr/>
          <p:nvPr/>
        </p:nvSpPr>
        <p:spPr>
          <a:xfrm>
            <a:off x="4721305" y="3071030"/>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2" name="Rectangle 11"/>
          <p:cNvSpPr/>
          <p:nvPr/>
        </p:nvSpPr>
        <p:spPr>
          <a:xfrm>
            <a:off x="4928116" y="3071030"/>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3" name="Rectangle 12"/>
          <p:cNvSpPr/>
          <p:nvPr/>
        </p:nvSpPr>
        <p:spPr>
          <a:xfrm>
            <a:off x="5134927" y="3073235"/>
            <a:ext cx="185381" cy="182001"/>
          </a:xfrm>
          <a:prstGeom prst="rect">
            <a:avLst/>
          </a:prstGeom>
        </p:spPr>
        <p:style>
          <a:lnRef idx="2">
            <a:schemeClr val="dk1">
              <a:shade val="50000"/>
            </a:schemeClr>
          </a:lnRef>
          <a:fillRef idx="1">
            <a:schemeClr val="dk1"/>
          </a:fillRef>
          <a:effectRef idx="0">
            <a:schemeClr val="dk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4" name="Rectangle 13"/>
          <p:cNvSpPr/>
          <p:nvPr/>
        </p:nvSpPr>
        <p:spPr>
          <a:xfrm>
            <a:off x="5347098" y="3071896"/>
            <a:ext cx="185381" cy="18200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5" name="Rectangle 14"/>
          <p:cNvSpPr/>
          <p:nvPr/>
        </p:nvSpPr>
        <p:spPr>
          <a:xfrm>
            <a:off x="5553909" y="3071003"/>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6" name="Rectangle 15"/>
          <p:cNvSpPr/>
          <p:nvPr/>
        </p:nvSpPr>
        <p:spPr>
          <a:xfrm>
            <a:off x="5760720" y="3071868"/>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7" name="Rectangle 16"/>
          <p:cNvSpPr/>
          <p:nvPr/>
        </p:nvSpPr>
        <p:spPr>
          <a:xfrm>
            <a:off x="5972890" y="3071504"/>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8" name="Rectangle 17"/>
          <p:cNvSpPr/>
          <p:nvPr/>
        </p:nvSpPr>
        <p:spPr>
          <a:xfrm>
            <a:off x="6179701" y="3071504"/>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9" name="Rectangle 18"/>
          <p:cNvSpPr/>
          <p:nvPr/>
        </p:nvSpPr>
        <p:spPr>
          <a:xfrm>
            <a:off x="6386512" y="3072370"/>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20" name="TextBox 19"/>
          <p:cNvSpPr txBox="1"/>
          <p:nvPr/>
        </p:nvSpPr>
        <p:spPr>
          <a:xfrm>
            <a:off x="3490615" y="3064198"/>
            <a:ext cx="614363" cy="213519"/>
          </a:xfrm>
          <a:prstGeom prst="rect">
            <a:avLst/>
          </a:prstGeom>
          <a:noFill/>
        </p:spPr>
        <p:txBody>
          <a:bodyPr wrap="square" lIns="51434" tIns="25717" rIns="51434" bIns="25717" rtlCol="0">
            <a:spAutoFit/>
          </a:bodyPr>
          <a:lstStyle/>
          <a:p>
            <a:pPr defTabSz="514337"/>
            <a:r>
              <a:rPr lang="en-GB" sz="1050" dirty="0">
                <a:solidFill>
                  <a:prstClr val="black"/>
                </a:solidFill>
              </a:rPr>
              <a:t>Pixels</a:t>
            </a:r>
          </a:p>
        </p:txBody>
      </p:sp>
      <p:sp>
        <p:nvSpPr>
          <p:cNvPr id="21" name="Rectangle 20"/>
          <p:cNvSpPr/>
          <p:nvPr/>
        </p:nvSpPr>
        <p:spPr>
          <a:xfrm>
            <a:off x="2429316" y="3064199"/>
            <a:ext cx="482698" cy="871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cxnSp>
        <p:nvCxnSpPr>
          <p:cNvPr id="23" name="Straight Connector 22"/>
          <p:cNvCxnSpPr/>
          <p:nvPr/>
        </p:nvCxnSpPr>
        <p:spPr>
          <a:xfrm>
            <a:off x="2912013" y="3151382"/>
            <a:ext cx="1135280" cy="2769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909622" y="2977295"/>
            <a:ext cx="1051485" cy="789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4093380" y="2454332"/>
            <a:ext cx="644582" cy="61753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4278153" y="2390397"/>
            <a:ext cx="485804" cy="6775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4541230" y="2353444"/>
            <a:ext cx="243473" cy="71842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4798098" y="2341818"/>
            <a:ext cx="13886" cy="72724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3942468" y="2595862"/>
            <a:ext cx="777772" cy="47251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4880646" y="2454332"/>
            <a:ext cx="644582" cy="61753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4851070" y="2394990"/>
            <a:ext cx="485804" cy="6775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4831218" y="2352175"/>
            <a:ext cx="243473" cy="71842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897467" y="2595862"/>
            <a:ext cx="777772" cy="47251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3774399" y="2766599"/>
            <a:ext cx="938695" cy="30927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899147" y="2766599"/>
            <a:ext cx="938695" cy="30927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237955" y="1856584"/>
            <a:ext cx="2096793" cy="300082"/>
          </a:xfrm>
          <a:prstGeom prst="rect">
            <a:avLst/>
          </a:prstGeom>
          <a:noFill/>
        </p:spPr>
        <p:txBody>
          <a:bodyPr wrap="square" rtlCol="0">
            <a:spAutoFit/>
          </a:bodyPr>
          <a:lstStyle/>
          <a:p>
            <a:r>
              <a:rPr lang="en-US" sz="1350" dirty="0"/>
              <a:t>~180 degrees</a:t>
            </a:r>
          </a:p>
        </p:txBody>
      </p:sp>
    </p:spTree>
    <p:extLst>
      <p:ext uri="{BB962C8B-B14F-4D97-AF65-F5344CB8AC3E}">
        <p14:creationId xmlns:p14="http://schemas.microsoft.com/office/powerpoint/2010/main" val="23153597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858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Tompkin_UIST2015_LightfieldPainting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50371" b="50236"/>
          <a:stretch>
            <a:fillRect/>
          </a:stretch>
        </p:blipFill>
        <p:spPr>
          <a:xfrm>
            <a:off x="0" y="590550"/>
            <a:ext cx="6890084" cy="3886200"/>
          </a:xfrm>
          <a:prstGeom prst="rect">
            <a:avLst/>
          </a:prstGeom>
        </p:spPr>
      </p:pic>
    </p:spTree>
    <p:extLst>
      <p:ext uri="{BB962C8B-B14F-4D97-AF65-F5344CB8AC3E}">
        <p14:creationId xmlns:p14="http://schemas.microsoft.com/office/powerpoint/2010/main" val="304213480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Lenses</a:t>
            </a:r>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746" y="1677765"/>
            <a:ext cx="3261254" cy="2447628"/>
          </a:xfrm>
        </p:spPr>
      </p:pic>
      <p:cxnSp>
        <p:nvCxnSpPr>
          <p:cNvPr id="6" name="Straight Connector 5"/>
          <p:cNvCxnSpPr/>
          <p:nvPr/>
        </p:nvCxnSpPr>
        <p:spPr>
          <a:xfrm>
            <a:off x="4047292" y="3070164"/>
            <a:ext cx="2580323"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100869" y="3071504"/>
            <a:ext cx="185381" cy="182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8" name="Rectangle 7"/>
          <p:cNvSpPr/>
          <p:nvPr/>
        </p:nvSpPr>
        <p:spPr>
          <a:xfrm>
            <a:off x="4307681" y="3071504"/>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9" name="Rectangle 8"/>
          <p:cNvSpPr/>
          <p:nvPr/>
        </p:nvSpPr>
        <p:spPr>
          <a:xfrm>
            <a:off x="4514494" y="3071030"/>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1" name="Rectangle 10"/>
          <p:cNvSpPr/>
          <p:nvPr/>
        </p:nvSpPr>
        <p:spPr>
          <a:xfrm>
            <a:off x="4721305" y="3071030"/>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2" name="Rectangle 11"/>
          <p:cNvSpPr/>
          <p:nvPr/>
        </p:nvSpPr>
        <p:spPr>
          <a:xfrm>
            <a:off x="4928116" y="3071030"/>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3" name="Rectangle 12"/>
          <p:cNvSpPr/>
          <p:nvPr/>
        </p:nvSpPr>
        <p:spPr>
          <a:xfrm>
            <a:off x="5134927" y="3073235"/>
            <a:ext cx="185381" cy="182001"/>
          </a:xfrm>
          <a:prstGeom prst="rect">
            <a:avLst/>
          </a:prstGeom>
        </p:spPr>
        <p:style>
          <a:lnRef idx="2">
            <a:schemeClr val="dk1">
              <a:shade val="50000"/>
            </a:schemeClr>
          </a:lnRef>
          <a:fillRef idx="1">
            <a:schemeClr val="dk1"/>
          </a:fillRef>
          <a:effectRef idx="0">
            <a:schemeClr val="dk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4" name="Rectangle 13"/>
          <p:cNvSpPr/>
          <p:nvPr/>
        </p:nvSpPr>
        <p:spPr>
          <a:xfrm>
            <a:off x="5347098" y="3071896"/>
            <a:ext cx="185381" cy="18200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5" name="Rectangle 14"/>
          <p:cNvSpPr/>
          <p:nvPr/>
        </p:nvSpPr>
        <p:spPr>
          <a:xfrm>
            <a:off x="5553909" y="3071003"/>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6" name="Rectangle 15"/>
          <p:cNvSpPr/>
          <p:nvPr/>
        </p:nvSpPr>
        <p:spPr>
          <a:xfrm>
            <a:off x="5760720" y="3071868"/>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7" name="Rectangle 16"/>
          <p:cNvSpPr/>
          <p:nvPr/>
        </p:nvSpPr>
        <p:spPr>
          <a:xfrm>
            <a:off x="5972890" y="3071504"/>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8" name="Rectangle 17"/>
          <p:cNvSpPr/>
          <p:nvPr/>
        </p:nvSpPr>
        <p:spPr>
          <a:xfrm>
            <a:off x="6179701" y="3071504"/>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9" name="Rectangle 18"/>
          <p:cNvSpPr/>
          <p:nvPr/>
        </p:nvSpPr>
        <p:spPr>
          <a:xfrm>
            <a:off x="6386512" y="3072370"/>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20" name="TextBox 19"/>
          <p:cNvSpPr txBox="1"/>
          <p:nvPr/>
        </p:nvSpPr>
        <p:spPr>
          <a:xfrm>
            <a:off x="3490615" y="3064198"/>
            <a:ext cx="614363" cy="213519"/>
          </a:xfrm>
          <a:prstGeom prst="rect">
            <a:avLst/>
          </a:prstGeom>
          <a:noFill/>
        </p:spPr>
        <p:txBody>
          <a:bodyPr wrap="square" lIns="51434" tIns="25717" rIns="51434" bIns="25717" rtlCol="0">
            <a:spAutoFit/>
          </a:bodyPr>
          <a:lstStyle/>
          <a:p>
            <a:pPr defTabSz="514337"/>
            <a:r>
              <a:rPr lang="en-GB" sz="1050" dirty="0">
                <a:solidFill>
                  <a:prstClr val="black"/>
                </a:solidFill>
              </a:rPr>
              <a:t>Pixels</a:t>
            </a:r>
          </a:p>
        </p:txBody>
      </p:sp>
      <p:sp>
        <p:nvSpPr>
          <p:cNvPr id="21" name="Rectangle 20"/>
          <p:cNvSpPr/>
          <p:nvPr/>
        </p:nvSpPr>
        <p:spPr>
          <a:xfrm>
            <a:off x="2429316" y="3064199"/>
            <a:ext cx="482698" cy="871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cxnSp>
        <p:nvCxnSpPr>
          <p:cNvPr id="23" name="Straight Connector 22"/>
          <p:cNvCxnSpPr/>
          <p:nvPr/>
        </p:nvCxnSpPr>
        <p:spPr>
          <a:xfrm>
            <a:off x="2912013" y="3151382"/>
            <a:ext cx="1135280" cy="2769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909622" y="2977295"/>
            <a:ext cx="1051485" cy="789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4093380" y="2454332"/>
            <a:ext cx="644582" cy="61753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4278153" y="2390397"/>
            <a:ext cx="485804" cy="6775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4541230" y="2353444"/>
            <a:ext cx="243473" cy="71842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4798098" y="2341818"/>
            <a:ext cx="13886" cy="72724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3942468" y="2595862"/>
            <a:ext cx="777772" cy="47251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4880646" y="2454332"/>
            <a:ext cx="644582" cy="61753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4851070" y="2394990"/>
            <a:ext cx="485804" cy="6775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4831218" y="2352175"/>
            <a:ext cx="243473" cy="71842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897467" y="2595862"/>
            <a:ext cx="777772" cy="47251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3774399" y="2766599"/>
            <a:ext cx="938695" cy="30927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899147" y="2766599"/>
            <a:ext cx="938695" cy="30927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4897467" y="569255"/>
            <a:ext cx="1528022" cy="1182641"/>
            <a:chOff x="7605604" y="1168400"/>
            <a:chExt cx="1071097" cy="828995"/>
          </a:xfrm>
        </p:grpSpPr>
        <p:sp>
          <p:nvSpPr>
            <p:cNvPr id="3" name="Arc 2"/>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10" name="Straight Connector 9"/>
            <p:cNvCxnSpPr>
              <a:stCxn id="3"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4809305" y="1814822"/>
            <a:ext cx="1859969" cy="298158"/>
          </a:xfrm>
          <a:prstGeom prst="rect">
            <a:avLst/>
          </a:prstGeom>
          <a:noFill/>
        </p:spPr>
        <p:txBody>
          <a:bodyPr wrap="square" lIns="51434" tIns="25717" rIns="51434" bIns="25717" rtlCol="0">
            <a:spAutoFit/>
          </a:bodyPr>
          <a:lstStyle/>
          <a:p>
            <a:pPr defTabSz="514337"/>
            <a:r>
              <a:rPr lang="en-GB" sz="1600" dirty="0">
                <a:solidFill>
                  <a:prstClr val="black"/>
                </a:solidFill>
              </a:rPr>
              <a:t>A </a:t>
            </a:r>
            <a:r>
              <a:rPr lang="en-GB" sz="1600" dirty="0" err="1">
                <a:solidFill>
                  <a:prstClr val="black"/>
                </a:solidFill>
              </a:rPr>
              <a:t>plano</a:t>
            </a:r>
            <a:r>
              <a:rPr lang="en-GB" sz="1600" dirty="0">
                <a:solidFill>
                  <a:prstClr val="black"/>
                </a:solidFill>
              </a:rPr>
              <a:t>-convex lens</a:t>
            </a:r>
          </a:p>
        </p:txBody>
      </p:sp>
      <p:sp>
        <p:nvSpPr>
          <p:cNvPr id="40" name="Rectangle 39"/>
          <p:cNvSpPr/>
          <p:nvPr/>
        </p:nvSpPr>
        <p:spPr>
          <a:xfrm>
            <a:off x="76200" y="4781550"/>
            <a:ext cx="2697277" cy="276999"/>
          </a:xfrm>
          <a:prstGeom prst="rect">
            <a:avLst/>
          </a:prstGeom>
        </p:spPr>
        <p:txBody>
          <a:bodyPr wrap="none">
            <a:spAutoFit/>
          </a:bodyPr>
          <a:lstStyle/>
          <a:p>
            <a:r>
              <a:rPr lang="en-GB" sz="1200" dirty="0" smtClean="0">
                <a:latin typeface="Calibri" panose="020F0502020204030204" pitchFamily="34" charset="0"/>
              </a:rPr>
              <a:t>[Lippmann 1908 – Integral Photography]</a:t>
            </a:r>
            <a:endParaRPr lang="en-US" sz="1200" dirty="0"/>
          </a:p>
        </p:txBody>
      </p:sp>
    </p:spTree>
    <p:extLst>
      <p:ext uri="{BB962C8B-B14F-4D97-AF65-F5344CB8AC3E}">
        <p14:creationId xmlns:p14="http://schemas.microsoft.com/office/powerpoint/2010/main" val="27114017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Lenses</a:t>
            </a:r>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746" y="1677765"/>
            <a:ext cx="3261254" cy="2447628"/>
          </a:xfrm>
        </p:spPr>
      </p:pic>
      <p:cxnSp>
        <p:nvCxnSpPr>
          <p:cNvPr id="6" name="Straight Connector 5"/>
          <p:cNvCxnSpPr/>
          <p:nvPr/>
        </p:nvCxnSpPr>
        <p:spPr>
          <a:xfrm>
            <a:off x="4047292" y="3070164"/>
            <a:ext cx="2580323"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100869" y="3071504"/>
            <a:ext cx="185381" cy="182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8" name="Rectangle 7"/>
          <p:cNvSpPr/>
          <p:nvPr/>
        </p:nvSpPr>
        <p:spPr>
          <a:xfrm>
            <a:off x="4307681" y="3071504"/>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9" name="Rectangle 8"/>
          <p:cNvSpPr/>
          <p:nvPr/>
        </p:nvSpPr>
        <p:spPr>
          <a:xfrm>
            <a:off x="4514494" y="3071030"/>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1" name="Rectangle 10"/>
          <p:cNvSpPr/>
          <p:nvPr/>
        </p:nvSpPr>
        <p:spPr>
          <a:xfrm>
            <a:off x="4721305" y="3071030"/>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2" name="Rectangle 11"/>
          <p:cNvSpPr/>
          <p:nvPr/>
        </p:nvSpPr>
        <p:spPr>
          <a:xfrm>
            <a:off x="4928116" y="3071030"/>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3" name="Rectangle 12"/>
          <p:cNvSpPr/>
          <p:nvPr/>
        </p:nvSpPr>
        <p:spPr>
          <a:xfrm>
            <a:off x="5134927" y="3073235"/>
            <a:ext cx="185381" cy="182001"/>
          </a:xfrm>
          <a:prstGeom prst="rect">
            <a:avLst/>
          </a:prstGeom>
        </p:spPr>
        <p:style>
          <a:lnRef idx="2">
            <a:schemeClr val="dk1">
              <a:shade val="50000"/>
            </a:schemeClr>
          </a:lnRef>
          <a:fillRef idx="1">
            <a:schemeClr val="dk1"/>
          </a:fillRef>
          <a:effectRef idx="0">
            <a:schemeClr val="dk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4" name="Rectangle 13"/>
          <p:cNvSpPr/>
          <p:nvPr/>
        </p:nvSpPr>
        <p:spPr>
          <a:xfrm>
            <a:off x="5347098" y="3071896"/>
            <a:ext cx="185381" cy="18200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5" name="Rectangle 14"/>
          <p:cNvSpPr/>
          <p:nvPr/>
        </p:nvSpPr>
        <p:spPr>
          <a:xfrm>
            <a:off x="5553909" y="3071003"/>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6" name="Rectangle 15"/>
          <p:cNvSpPr/>
          <p:nvPr/>
        </p:nvSpPr>
        <p:spPr>
          <a:xfrm>
            <a:off x="5760720" y="3071868"/>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7" name="Rectangle 16"/>
          <p:cNvSpPr/>
          <p:nvPr/>
        </p:nvSpPr>
        <p:spPr>
          <a:xfrm>
            <a:off x="5972890" y="3071504"/>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8" name="Rectangle 17"/>
          <p:cNvSpPr/>
          <p:nvPr/>
        </p:nvSpPr>
        <p:spPr>
          <a:xfrm>
            <a:off x="6179701" y="3071504"/>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9" name="Rectangle 18"/>
          <p:cNvSpPr/>
          <p:nvPr/>
        </p:nvSpPr>
        <p:spPr>
          <a:xfrm>
            <a:off x="6386512" y="3072370"/>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20" name="TextBox 19"/>
          <p:cNvSpPr txBox="1"/>
          <p:nvPr/>
        </p:nvSpPr>
        <p:spPr>
          <a:xfrm>
            <a:off x="3490615" y="3064198"/>
            <a:ext cx="614363" cy="213519"/>
          </a:xfrm>
          <a:prstGeom prst="rect">
            <a:avLst/>
          </a:prstGeom>
          <a:noFill/>
        </p:spPr>
        <p:txBody>
          <a:bodyPr wrap="square" lIns="51434" tIns="25717" rIns="51434" bIns="25717" rtlCol="0">
            <a:spAutoFit/>
          </a:bodyPr>
          <a:lstStyle/>
          <a:p>
            <a:pPr defTabSz="514337"/>
            <a:r>
              <a:rPr lang="en-GB" sz="1050" dirty="0">
                <a:solidFill>
                  <a:prstClr val="black"/>
                </a:solidFill>
              </a:rPr>
              <a:t>Pixels</a:t>
            </a:r>
          </a:p>
        </p:txBody>
      </p:sp>
      <p:sp>
        <p:nvSpPr>
          <p:cNvPr id="21" name="Rectangle 20"/>
          <p:cNvSpPr/>
          <p:nvPr/>
        </p:nvSpPr>
        <p:spPr>
          <a:xfrm>
            <a:off x="2429316" y="3064199"/>
            <a:ext cx="482698" cy="871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cxnSp>
        <p:nvCxnSpPr>
          <p:cNvPr id="23" name="Straight Connector 22"/>
          <p:cNvCxnSpPr/>
          <p:nvPr/>
        </p:nvCxnSpPr>
        <p:spPr>
          <a:xfrm>
            <a:off x="2912013" y="3151382"/>
            <a:ext cx="1135280" cy="2769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909622" y="2977295"/>
            <a:ext cx="1051485" cy="789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4093171" y="2270829"/>
            <a:ext cx="644582" cy="61753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4275547" y="2200398"/>
            <a:ext cx="485804" cy="6775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4542928" y="2159399"/>
            <a:ext cx="243473" cy="71842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4798098" y="2142241"/>
            <a:ext cx="13886" cy="72724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3941896" y="2432070"/>
            <a:ext cx="777772" cy="47251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4880054" y="2270162"/>
            <a:ext cx="644582" cy="61753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4857550" y="2202776"/>
            <a:ext cx="485804" cy="67756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4838370" y="2159398"/>
            <a:ext cx="243473" cy="71842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898140" y="2432070"/>
            <a:ext cx="777772" cy="47251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4691916" y="2874090"/>
            <a:ext cx="233977" cy="181091"/>
            <a:chOff x="7605604" y="1168400"/>
            <a:chExt cx="1071097" cy="828995"/>
          </a:xfrm>
        </p:grpSpPr>
        <p:sp>
          <p:nvSpPr>
            <p:cNvPr id="3" name="Arc 2"/>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10" name="Straight Connector 9"/>
            <p:cNvCxnSpPr>
              <a:stCxn id="3"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675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746" y="1677765"/>
            <a:ext cx="3261254" cy="2447628"/>
          </a:xfrm>
        </p:spPr>
      </p:pic>
      <p:cxnSp>
        <p:nvCxnSpPr>
          <p:cNvPr id="6" name="Straight Connector 5"/>
          <p:cNvCxnSpPr/>
          <p:nvPr/>
        </p:nvCxnSpPr>
        <p:spPr>
          <a:xfrm>
            <a:off x="4047292" y="3070164"/>
            <a:ext cx="2580323"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100869" y="3071504"/>
            <a:ext cx="185381" cy="182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8" name="Rectangle 7"/>
          <p:cNvSpPr/>
          <p:nvPr/>
        </p:nvSpPr>
        <p:spPr>
          <a:xfrm>
            <a:off x="4307681" y="3071504"/>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9" name="Rectangle 8"/>
          <p:cNvSpPr/>
          <p:nvPr/>
        </p:nvSpPr>
        <p:spPr>
          <a:xfrm>
            <a:off x="4514494" y="3071030"/>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1" name="Rectangle 10"/>
          <p:cNvSpPr/>
          <p:nvPr/>
        </p:nvSpPr>
        <p:spPr>
          <a:xfrm>
            <a:off x="4721305" y="3071030"/>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2" name="Rectangle 11"/>
          <p:cNvSpPr/>
          <p:nvPr/>
        </p:nvSpPr>
        <p:spPr>
          <a:xfrm>
            <a:off x="4928116" y="3071030"/>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3" name="Rectangle 12"/>
          <p:cNvSpPr/>
          <p:nvPr/>
        </p:nvSpPr>
        <p:spPr>
          <a:xfrm>
            <a:off x="5134927" y="3073235"/>
            <a:ext cx="185381" cy="182001"/>
          </a:xfrm>
          <a:prstGeom prst="rect">
            <a:avLst/>
          </a:prstGeom>
        </p:spPr>
        <p:style>
          <a:lnRef idx="2">
            <a:schemeClr val="dk1">
              <a:shade val="50000"/>
            </a:schemeClr>
          </a:lnRef>
          <a:fillRef idx="1">
            <a:schemeClr val="dk1"/>
          </a:fillRef>
          <a:effectRef idx="0">
            <a:schemeClr val="dk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4" name="Rectangle 13"/>
          <p:cNvSpPr/>
          <p:nvPr/>
        </p:nvSpPr>
        <p:spPr>
          <a:xfrm>
            <a:off x="5347098" y="3071896"/>
            <a:ext cx="185381" cy="18200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5" name="Rectangle 14"/>
          <p:cNvSpPr/>
          <p:nvPr/>
        </p:nvSpPr>
        <p:spPr>
          <a:xfrm>
            <a:off x="5553909" y="3071003"/>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6" name="Rectangle 15"/>
          <p:cNvSpPr/>
          <p:nvPr/>
        </p:nvSpPr>
        <p:spPr>
          <a:xfrm>
            <a:off x="5760720" y="3071868"/>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7" name="Rectangle 16"/>
          <p:cNvSpPr/>
          <p:nvPr/>
        </p:nvSpPr>
        <p:spPr>
          <a:xfrm>
            <a:off x="5972890" y="3071504"/>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8" name="Rectangle 17"/>
          <p:cNvSpPr/>
          <p:nvPr/>
        </p:nvSpPr>
        <p:spPr>
          <a:xfrm>
            <a:off x="6179701" y="3071504"/>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9" name="Rectangle 18"/>
          <p:cNvSpPr/>
          <p:nvPr/>
        </p:nvSpPr>
        <p:spPr>
          <a:xfrm>
            <a:off x="6386512" y="3072370"/>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20" name="TextBox 19"/>
          <p:cNvSpPr txBox="1"/>
          <p:nvPr/>
        </p:nvSpPr>
        <p:spPr>
          <a:xfrm>
            <a:off x="3490615" y="3064198"/>
            <a:ext cx="614363" cy="213519"/>
          </a:xfrm>
          <a:prstGeom prst="rect">
            <a:avLst/>
          </a:prstGeom>
          <a:noFill/>
        </p:spPr>
        <p:txBody>
          <a:bodyPr wrap="square" lIns="51434" tIns="25717" rIns="51434" bIns="25717" rtlCol="0">
            <a:spAutoFit/>
          </a:bodyPr>
          <a:lstStyle/>
          <a:p>
            <a:pPr defTabSz="514337"/>
            <a:r>
              <a:rPr lang="en-GB" sz="1050" dirty="0">
                <a:solidFill>
                  <a:prstClr val="black"/>
                </a:solidFill>
              </a:rPr>
              <a:t>Pixels</a:t>
            </a:r>
          </a:p>
        </p:txBody>
      </p:sp>
      <p:sp>
        <p:nvSpPr>
          <p:cNvPr id="21" name="Rectangle 20"/>
          <p:cNvSpPr/>
          <p:nvPr/>
        </p:nvSpPr>
        <p:spPr>
          <a:xfrm>
            <a:off x="2429316" y="3064199"/>
            <a:ext cx="482698" cy="871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cxnSp>
        <p:nvCxnSpPr>
          <p:cNvPr id="23" name="Straight Connector 22"/>
          <p:cNvCxnSpPr/>
          <p:nvPr/>
        </p:nvCxnSpPr>
        <p:spPr>
          <a:xfrm>
            <a:off x="2912013" y="3151382"/>
            <a:ext cx="1135280" cy="2769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909622" y="2977295"/>
            <a:ext cx="1051485" cy="789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4243388" y="2157136"/>
            <a:ext cx="382817" cy="60101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4329112" y="2114551"/>
            <a:ext cx="372470" cy="62001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4429126" y="2078832"/>
            <a:ext cx="356906" cy="67826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4500564" y="2050256"/>
            <a:ext cx="376267" cy="72347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4171951" y="2221707"/>
            <a:ext cx="394436" cy="56775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4104979" y="2271714"/>
            <a:ext cx="416427" cy="56846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4514494" y="2736771"/>
            <a:ext cx="411398" cy="318409"/>
            <a:chOff x="7605604" y="1168400"/>
            <a:chExt cx="1071097" cy="828995"/>
          </a:xfrm>
        </p:grpSpPr>
        <p:sp>
          <p:nvSpPr>
            <p:cNvPr id="3" name="Arc 2"/>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10" name="Straight Connector 9"/>
            <p:cNvCxnSpPr>
              <a:stCxn id="3"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52" name="Straight Connector 51"/>
          <p:cNvCxnSpPr/>
          <p:nvPr/>
        </p:nvCxnSpPr>
        <p:spPr>
          <a:xfrm flipV="1">
            <a:off x="4709793" y="2071313"/>
            <a:ext cx="292641" cy="684615"/>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53" name="Straight Connector 52"/>
          <p:cNvCxnSpPr/>
          <p:nvPr/>
        </p:nvCxnSpPr>
        <p:spPr>
          <a:xfrm flipV="1">
            <a:off x="4785268" y="2114551"/>
            <a:ext cx="272507" cy="624577"/>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54" name="Straight Connector 53"/>
          <p:cNvCxnSpPr/>
          <p:nvPr/>
        </p:nvCxnSpPr>
        <p:spPr>
          <a:xfrm flipV="1">
            <a:off x="4859597" y="2157137"/>
            <a:ext cx="275332" cy="609074"/>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55" name="Straight Connector 54"/>
          <p:cNvCxnSpPr/>
          <p:nvPr/>
        </p:nvCxnSpPr>
        <p:spPr>
          <a:xfrm flipV="1">
            <a:off x="4912031" y="2221707"/>
            <a:ext cx="288620" cy="615259"/>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56" name="Straight Connector 55"/>
          <p:cNvCxnSpPr/>
          <p:nvPr/>
        </p:nvCxnSpPr>
        <p:spPr>
          <a:xfrm flipV="1">
            <a:off x="4639662" y="2057649"/>
            <a:ext cx="274177" cy="720631"/>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57" name="Straight Connector 56"/>
          <p:cNvCxnSpPr/>
          <p:nvPr/>
        </p:nvCxnSpPr>
        <p:spPr>
          <a:xfrm flipV="1">
            <a:off x="4527916" y="2048769"/>
            <a:ext cx="296684" cy="802616"/>
          </a:xfrm>
          <a:prstGeom prst="line">
            <a:avLst/>
          </a:prstGeom>
          <a:ln/>
        </p:spPr>
        <p:style>
          <a:lnRef idx="3">
            <a:schemeClr val="accent5"/>
          </a:lnRef>
          <a:fillRef idx="0">
            <a:schemeClr val="accent5"/>
          </a:fillRef>
          <a:effectRef idx="2">
            <a:schemeClr val="accent5"/>
          </a:effectRef>
          <a:fontRef idx="minor">
            <a:schemeClr val="tx1"/>
          </a:fontRef>
        </p:style>
      </p:cxnSp>
      <p:sp>
        <p:nvSpPr>
          <p:cNvPr id="39" name="Title 1"/>
          <p:cNvSpPr txBox="1">
            <a:spLocks/>
          </p:cNvSpPr>
          <p:nvPr/>
        </p:nvSpPr>
        <p:spPr>
          <a:xfrm>
            <a:off x="471488" y="271462"/>
            <a:ext cx="5915025"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dirty="0" smtClean="0"/>
              <a:t>Lenses – Auto-stereoscopic</a:t>
            </a:r>
            <a:endParaRPr lang="en-GB" dirty="0"/>
          </a:p>
        </p:txBody>
      </p:sp>
    </p:spTree>
    <p:extLst>
      <p:ext uri="{BB962C8B-B14F-4D97-AF65-F5344CB8AC3E}">
        <p14:creationId xmlns:p14="http://schemas.microsoft.com/office/powerpoint/2010/main" val="26619096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746" y="1677765"/>
            <a:ext cx="3261254" cy="2447628"/>
          </a:xfrm>
        </p:spPr>
      </p:pic>
      <p:cxnSp>
        <p:nvCxnSpPr>
          <p:cNvPr id="6" name="Straight Connector 5"/>
          <p:cNvCxnSpPr/>
          <p:nvPr/>
        </p:nvCxnSpPr>
        <p:spPr>
          <a:xfrm>
            <a:off x="4047292" y="3070164"/>
            <a:ext cx="2580323"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100869" y="3071504"/>
            <a:ext cx="185381" cy="182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8" name="Rectangle 7"/>
          <p:cNvSpPr/>
          <p:nvPr/>
        </p:nvSpPr>
        <p:spPr>
          <a:xfrm>
            <a:off x="4307681" y="3071504"/>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9" name="Rectangle 8"/>
          <p:cNvSpPr/>
          <p:nvPr/>
        </p:nvSpPr>
        <p:spPr>
          <a:xfrm>
            <a:off x="4514494" y="3071030"/>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1" name="Rectangle 10"/>
          <p:cNvSpPr/>
          <p:nvPr/>
        </p:nvSpPr>
        <p:spPr>
          <a:xfrm>
            <a:off x="4721305" y="3071030"/>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2" name="Rectangle 11"/>
          <p:cNvSpPr/>
          <p:nvPr/>
        </p:nvSpPr>
        <p:spPr>
          <a:xfrm>
            <a:off x="4928116" y="3071030"/>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3" name="Rectangle 12"/>
          <p:cNvSpPr/>
          <p:nvPr/>
        </p:nvSpPr>
        <p:spPr>
          <a:xfrm>
            <a:off x="5134927" y="3073235"/>
            <a:ext cx="185381" cy="182001"/>
          </a:xfrm>
          <a:prstGeom prst="rect">
            <a:avLst/>
          </a:prstGeom>
        </p:spPr>
        <p:style>
          <a:lnRef idx="2">
            <a:schemeClr val="dk1">
              <a:shade val="50000"/>
            </a:schemeClr>
          </a:lnRef>
          <a:fillRef idx="1">
            <a:schemeClr val="dk1"/>
          </a:fillRef>
          <a:effectRef idx="0">
            <a:schemeClr val="dk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4" name="Rectangle 13"/>
          <p:cNvSpPr/>
          <p:nvPr/>
        </p:nvSpPr>
        <p:spPr>
          <a:xfrm>
            <a:off x="5347098" y="3071896"/>
            <a:ext cx="185381" cy="18200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5" name="Rectangle 14"/>
          <p:cNvSpPr/>
          <p:nvPr/>
        </p:nvSpPr>
        <p:spPr>
          <a:xfrm>
            <a:off x="5553909" y="3071003"/>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6" name="Rectangle 15"/>
          <p:cNvSpPr/>
          <p:nvPr/>
        </p:nvSpPr>
        <p:spPr>
          <a:xfrm>
            <a:off x="5760720" y="3071868"/>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7" name="Rectangle 16"/>
          <p:cNvSpPr/>
          <p:nvPr/>
        </p:nvSpPr>
        <p:spPr>
          <a:xfrm>
            <a:off x="5972890" y="3071504"/>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8" name="Rectangle 17"/>
          <p:cNvSpPr/>
          <p:nvPr/>
        </p:nvSpPr>
        <p:spPr>
          <a:xfrm>
            <a:off x="6179701" y="3071504"/>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9" name="Rectangle 18"/>
          <p:cNvSpPr/>
          <p:nvPr/>
        </p:nvSpPr>
        <p:spPr>
          <a:xfrm>
            <a:off x="6386512" y="3072370"/>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20" name="TextBox 19"/>
          <p:cNvSpPr txBox="1"/>
          <p:nvPr/>
        </p:nvSpPr>
        <p:spPr>
          <a:xfrm>
            <a:off x="3490615" y="3064198"/>
            <a:ext cx="614363" cy="213519"/>
          </a:xfrm>
          <a:prstGeom prst="rect">
            <a:avLst/>
          </a:prstGeom>
          <a:noFill/>
        </p:spPr>
        <p:txBody>
          <a:bodyPr wrap="square" lIns="51434" tIns="25717" rIns="51434" bIns="25717" rtlCol="0">
            <a:spAutoFit/>
          </a:bodyPr>
          <a:lstStyle/>
          <a:p>
            <a:pPr defTabSz="514337"/>
            <a:r>
              <a:rPr lang="en-GB" sz="1050" dirty="0">
                <a:solidFill>
                  <a:prstClr val="black"/>
                </a:solidFill>
              </a:rPr>
              <a:t>Pixels</a:t>
            </a:r>
          </a:p>
        </p:txBody>
      </p:sp>
      <p:sp>
        <p:nvSpPr>
          <p:cNvPr id="21" name="Rectangle 20"/>
          <p:cNvSpPr/>
          <p:nvPr/>
        </p:nvSpPr>
        <p:spPr>
          <a:xfrm>
            <a:off x="2429316" y="3064199"/>
            <a:ext cx="482698" cy="871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cxnSp>
        <p:nvCxnSpPr>
          <p:cNvPr id="23" name="Straight Connector 22"/>
          <p:cNvCxnSpPr/>
          <p:nvPr/>
        </p:nvCxnSpPr>
        <p:spPr>
          <a:xfrm>
            <a:off x="2912013" y="3151382"/>
            <a:ext cx="1135280" cy="2769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909622" y="2977295"/>
            <a:ext cx="1051485" cy="789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4514494" y="2591570"/>
            <a:ext cx="599003" cy="463610"/>
            <a:chOff x="7605604" y="1168400"/>
            <a:chExt cx="1071097" cy="828995"/>
          </a:xfrm>
        </p:grpSpPr>
        <p:sp>
          <p:nvSpPr>
            <p:cNvPr id="3" name="Arc 2"/>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10" name="Straight Connector 9"/>
            <p:cNvCxnSpPr>
              <a:stCxn id="3"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58" name="Straight Connector 57"/>
          <p:cNvCxnSpPr/>
          <p:nvPr/>
        </p:nvCxnSpPr>
        <p:spPr>
          <a:xfrm flipH="1" flipV="1">
            <a:off x="4228766" y="1855597"/>
            <a:ext cx="490931" cy="766685"/>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59" name="Straight Connector 58"/>
          <p:cNvCxnSpPr/>
          <p:nvPr/>
        </p:nvCxnSpPr>
        <p:spPr>
          <a:xfrm flipH="1" flipV="1">
            <a:off x="4321102" y="1768686"/>
            <a:ext cx="502925" cy="844975"/>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0" name="Straight Connector 59"/>
          <p:cNvCxnSpPr/>
          <p:nvPr/>
        </p:nvCxnSpPr>
        <p:spPr>
          <a:xfrm flipH="1" flipV="1">
            <a:off x="4426670" y="1712898"/>
            <a:ext cx="510500" cy="922300"/>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1" name="Straight Connector 60"/>
          <p:cNvCxnSpPr/>
          <p:nvPr/>
        </p:nvCxnSpPr>
        <p:spPr>
          <a:xfrm flipH="1" flipV="1">
            <a:off x="4501502" y="1626214"/>
            <a:ext cx="590262" cy="1068068"/>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2" name="Straight Connector 61"/>
          <p:cNvCxnSpPr/>
          <p:nvPr/>
        </p:nvCxnSpPr>
        <p:spPr>
          <a:xfrm flipH="1" flipV="1">
            <a:off x="4113021" y="1912477"/>
            <a:ext cx="512410" cy="750416"/>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3" name="Straight Connector 62"/>
          <p:cNvCxnSpPr/>
          <p:nvPr/>
        </p:nvCxnSpPr>
        <p:spPr>
          <a:xfrm flipH="1" flipV="1">
            <a:off x="4029037" y="2011294"/>
            <a:ext cx="500412" cy="700386"/>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4" name="Straight Connector 63"/>
          <p:cNvCxnSpPr/>
          <p:nvPr/>
        </p:nvCxnSpPr>
        <p:spPr>
          <a:xfrm flipV="1">
            <a:off x="4803113" y="1653814"/>
            <a:ext cx="412612" cy="965279"/>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65" name="Straight Connector 64"/>
          <p:cNvCxnSpPr/>
          <p:nvPr/>
        </p:nvCxnSpPr>
        <p:spPr>
          <a:xfrm flipV="1">
            <a:off x="4928814" y="1703165"/>
            <a:ext cx="401790" cy="92089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66" name="Straight Connector 65"/>
          <p:cNvCxnSpPr/>
          <p:nvPr/>
        </p:nvCxnSpPr>
        <p:spPr>
          <a:xfrm flipV="1">
            <a:off x="5031555" y="1701036"/>
            <a:ext cx="429577" cy="95749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67" name="Straight Connector 66"/>
          <p:cNvCxnSpPr/>
          <p:nvPr/>
        </p:nvCxnSpPr>
        <p:spPr>
          <a:xfrm flipV="1">
            <a:off x="5083989" y="1752588"/>
            <a:ext cx="493231" cy="97669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68" name="Straight Connector 67"/>
          <p:cNvCxnSpPr/>
          <p:nvPr/>
        </p:nvCxnSpPr>
        <p:spPr>
          <a:xfrm flipV="1">
            <a:off x="4683303" y="1628775"/>
            <a:ext cx="395905" cy="1006536"/>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69" name="Straight Connector 68"/>
          <p:cNvCxnSpPr/>
          <p:nvPr/>
        </p:nvCxnSpPr>
        <p:spPr>
          <a:xfrm flipV="1">
            <a:off x="4550022" y="1620781"/>
            <a:ext cx="405643" cy="1097381"/>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97" name="Straight Connector 96"/>
          <p:cNvCxnSpPr/>
          <p:nvPr/>
        </p:nvCxnSpPr>
        <p:spPr>
          <a:xfrm flipV="1">
            <a:off x="4529449" y="1321595"/>
            <a:ext cx="0" cy="1390085"/>
          </a:xfrm>
          <a:prstGeom prst="line">
            <a:avLst/>
          </a:prstGeom>
        </p:spPr>
        <p:style>
          <a:lnRef idx="3">
            <a:schemeClr val="accent6"/>
          </a:lnRef>
          <a:fillRef idx="0">
            <a:schemeClr val="accent6"/>
          </a:fillRef>
          <a:effectRef idx="2">
            <a:schemeClr val="accent6"/>
          </a:effectRef>
          <a:fontRef idx="minor">
            <a:schemeClr val="tx1"/>
          </a:fontRef>
        </p:style>
      </p:cxnSp>
      <p:cxnSp>
        <p:nvCxnSpPr>
          <p:cNvPr id="98" name="Straight Connector 97"/>
          <p:cNvCxnSpPr/>
          <p:nvPr/>
        </p:nvCxnSpPr>
        <p:spPr>
          <a:xfrm flipV="1">
            <a:off x="4625430" y="1245113"/>
            <a:ext cx="0" cy="1390085"/>
          </a:xfrm>
          <a:prstGeom prst="line">
            <a:avLst/>
          </a:prstGeom>
        </p:spPr>
        <p:style>
          <a:lnRef idx="3">
            <a:schemeClr val="accent6"/>
          </a:lnRef>
          <a:fillRef idx="0">
            <a:schemeClr val="accent6"/>
          </a:fillRef>
          <a:effectRef idx="2">
            <a:schemeClr val="accent6"/>
          </a:effectRef>
          <a:fontRef idx="minor">
            <a:schemeClr val="tx1"/>
          </a:fontRef>
        </p:style>
      </p:cxnSp>
      <p:cxnSp>
        <p:nvCxnSpPr>
          <p:cNvPr id="99" name="Straight Connector 98"/>
          <p:cNvCxnSpPr/>
          <p:nvPr/>
        </p:nvCxnSpPr>
        <p:spPr>
          <a:xfrm flipV="1">
            <a:off x="4712863" y="1217434"/>
            <a:ext cx="0" cy="1390085"/>
          </a:xfrm>
          <a:prstGeom prst="line">
            <a:avLst/>
          </a:prstGeom>
        </p:spPr>
        <p:style>
          <a:lnRef idx="3">
            <a:schemeClr val="accent6"/>
          </a:lnRef>
          <a:fillRef idx="0">
            <a:schemeClr val="accent6"/>
          </a:fillRef>
          <a:effectRef idx="2">
            <a:schemeClr val="accent6"/>
          </a:effectRef>
          <a:fontRef idx="minor">
            <a:schemeClr val="tx1"/>
          </a:fontRef>
        </p:style>
      </p:cxnSp>
      <p:cxnSp>
        <p:nvCxnSpPr>
          <p:cNvPr id="100" name="Straight Connector 99"/>
          <p:cNvCxnSpPr/>
          <p:nvPr/>
        </p:nvCxnSpPr>
        <p:spPr>
          <a:xfrm flipV="1">
            <a:off x="4813994" y="1223575"/>
            <a:ext cx="0" cy="1390085"/>
          </a:xfrm>
          <a:prstGeom prst="line">
            <a:avLst/>
          </a:prstGeom>
        </p:spPr>
        <p:style>
          <a:lnRef idx="3">
            <a:schemeClr val="accent6"/>
          </a:lnRef>
          <a:fillRef idx="0">
            <a:schemeClr val="accent6"/>
          </a:fillRef>
          <a:effectRef idx="2">
            <a:schemeClr val="accent6"/>
          </a:effectRef>
          <a:fontRef idx="minor">
            <a:schemeClr val="tx1"/>
          </a:fontRef>
        </p:style>
      </p:cxnSp>
      <p:cxnSp>
        <p:nvCxnSpPr>
          <p:cNvPr id="101" name="Straight Connector 100"/>
          <p:cNvCxnSpPr/>
          <p:nvPr/>
        </p:nvCxnSpPr>
        <p:spPr>
          <a:xfrm flipV="1">
            <a:off x="4928116" y="1229008"/>
            <a:ext cx="0" cy="1390085"/>
          </a:xfrm>
          <a:prstGeom prst="line">
            <a:avLst/>
          </a:prstGeom>
        </p:spPr>
        <p:style>
          <a:lnRef idx="3">
            <a:schemeClr val="accent6"/>
          </a:lnRef>
          <a:fillRef idx="0">
            <a:schemeClr val="accent6"/>
          </a:fillRef>
          <a:effectRef idx="2">
            <a:schemeClr val="accent6"/>
          </a:effectRef>
          <a:fontRef idx="minor">
            <a:schemeClr val="tx1"/>
          </a:fontRef>
        </p:style>
      </p:cxnSp>
      <p:cxnSp>
        <p:nvCxnSpPr>
          <p:cNvPr id="102" name="Straight Connector 101"/>
          <p:cNvCxnSpPr/>
          <p:nvPr/>
        </p:nvCxnSpPr>
        <p:spPr>
          <a:xfrm flipV="1">
            <a:off x="5039009" y="1268441"/>
            <a:ext cx="0" cy="1390085"/>
          </a:xfrm>
          <a:prstGeom prst="line">
            <a:avLst/>
          </a:prstGeom>
        </p:spPr>
        <p:style>
          <a:lnRef idx="3">
            <a:schemeClr val="accent6"/>
          </a:lnRef>
          <a:fillRef idx="0">
            <a:schemeClr val="accent6"/>
          </a:fillRef>
          <a:effectRef idx="2">
            <a:schemeClr val="accent6"/>
          </a:effectRef>
          <a:fontRef idx="minor">
            <a:schemeClr val="tx1"/>
          </a:fontRef>
        </p:style>
      </p:cxnSp>
      <p:cxnSp>
        <p:nvCxnSpPr>
          <p:cNvPr id="103" name="Straight Connector 102"/>
          <p:cNvCxnSpPr/>
          <p:nvPr/>
        </p:nvCxnSpPr>
        <p:spPr>
          <a:xfrm flipV="1">
            <a:off x="5105730" y="1339196"/>
            <a:ext cx="0" cy="1390085"/>
          </a:xfrm>
          <a:prstGeom prst="line">
            <a:avLst/>
          </a:prstGeom>
        </p:spPr>
        <p:style>
          <a:lnRef idx="3">
            <a:schemeClr val="accent6"/>
          </a:lnRef>
          <a:fillRef idx="0">
            <a:schemeClr val="accent6"/>
          </a:fillRef>
          <a:effectRef idx="2">
            <a:schemeClr val="accent6"/>
          </a:effectRef>
          <a:fontRef idx="minor">
            <a:schemeClr val="tx1"/>
          </a:fontRef>
        </p:style>
      </p:cxnSp>
      <p:sp>
        <p:nvSpPr>
          <p:cNvPr id="46" name="Title 1"/>
          <p:cNvSpPr txBox="1">
            <a:spLocks/>
          </p:cNvSpPr>
          <p:nvPr/>
        </p:nvSpPr>
        <p:spPr>
          <a:xfrm>
            <a:off x="471488" y="271462"/>
            <a:ext cx="5915025"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dirty="0" smtClean="0"/>
              <a:t>Lenses – Auto-</a:t>
            </a:r>
            <a:r>
              <a:rPr lang="en-GB" dirty="0" err="1" smtClean="0"/>
              <a:t>multiscopic</a:t>
            </a:r>
            <a:endParaRPr lang="en-GB" dirty="0"/>
          </a:p>
        </p:txBody>
      </p:sp>
    </p:spTree>
    <p:extLst>
      <p:ext uri="{BB962C8B-B14F-4D97-AF65-F5344CB8AC3E}">
        <p14:creationId xmlns:p14="http://schemas.microsoft.com/office/powerpoint/2010/main" val="19036363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5"/>
            <a:ext cx="6858000" cy="994172"/>
          </a:xfrm>
        </p:spPr>
        <p:txBody>
          <a:bodyPr>
            <a:normAutofit fontScale="90000"/>
          </a:bodyPr>
          <a:lstStyle/>
          <a:p>
            <a:r>
              <a:rPr lang="en-US" dirty="0" smtClean="0"/>
              <a:t>“So that’s why                    cares</a:t>
            </a:r>
            <a:r>
              <a:rPr lang="en-US" dirty="0"/>
              <a:t> </a:t>
            </a:r>
            <a:r>
              <a:rPr lang="en-US" dirty="0" smtClean="0"/>
              <a:t>about PPI!”</a:t>
            </a:r>
            <a:endParaRPr lang="en-US" dirty="0"/>
          </a:p>
        </p:txBody>
      </p:sp>
      <p:sp>
        <p:nvSpPr>
          <p:cNvPr id="3" name="Content Placeholder 2"/>
          <p:cNvSpPr>
            <a:spLocks noGrp="1"/>
          </p:cNvSpPr>
          <p:nvPr>
            <p:ph idx="1"/>
          </p:nvPr>
        </p:nvSpPr>
        <p:spPr>
          <a:xfrm>
            <a:off x="471488" y="1369219"/>
            <a:ext cx="6081712" cy="3263504"/>
          </a:xfrm>
        </p:spPr>
        <p:txBody>
          <a:bodyPr/>
          <a:lstStyle/>
          <a:p>
            <a:pPr marL="0" indent="0">
              <a:buNone/>
            </a:pPr>
            <a:endParaRPr lang="en-US" dirty="0" smtClean="0"/>
          </a:p>
          <a:p>
            <a:pPr marL="0" indent="0">
              <a:buNone/>
            </a:pPr>
            <a:r>
              <a:rPr lang="en-US" dirty="0" smtClean="0"/>
              <a:t>2250 PPI = 10 x 10 views @ 1080p spatial resolution.</a:t>
            </a:r>
            <a:endParaRPr lang="en-US" dirty="0"/>
          </a:p>
          <a:p>
            <a:endParaRPr lang="en-US" dirty="0" smtClean="0"/>
          </a:p>
          <a:p>
            <a:endParaRPr lang="en-US" dirty="0" smtClean="0"/>
          </a:p>
          <a:p>
            <a:pPr marL="0" indent="0">
              <a:buNone/>
            </a:pPr>
            <a:r>
              <a:rPr lang="en-US" dirty="0" smtClean="0"/>
              <a:t>Glasses free…</a:t>
            </a:r>
          </a:p>
          <a:p>
            <a:pPr marL="0" indent="0">
              <a:buNone/>
            </a:pPr>
            <a:r>
              <a:rPr lang="en-US" dirty="0" smtClean="0"/>
              <a:t>	</a:t>
            </a:r>
            <a:r>
              <a:rPr lang="en-US" dirty="0"/>
              <a:t> </a:t>
            </a:r>
            <a:r>
              <a:rPr lang="en-US" dirty="0" smtClean="0"/>
              <a:t>      …stereoscopic (</a:t>
            </a:r>
            <a:r>
              <a:rPr lang="en-US" dirty="0" err="1" smtClean="0"/>
              <a:t>multiscopic</a:t>
            </a:r>
            <a:r>
              <a:rPr lang="en-US" dirty="0" smtClean="0"/>
              <a:t>!)…</a:t>
            </a:r>
          </a:p>
          <a:p>
            <a:pPr marL="0" indent="0">
              <a:buNone/>
            </a:pPr>
            <a:r>
              <a:rPr lang="en-US" dirty="0" smtClean="0"/>
              <a:t>					        …parallax display!</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000" t="39334" r="8000" b="39333"/>
          <a:stretch/>
        </p:blipFill>
        <p:spPr>
          <a:xfrm>
            <a:off x="2438400" y="637079"/>
            <a:ext cx="1405442" cy="267703"/>
          </a:xfrm>
          <a:prstGeom prst="rect">
            <a:avLst/>
          </a:prstGeom>
        </p:spPr>
      </p:pic>
    </p:spTree>
    <p:extLst>
      <p:ext uri="{BB962C8B-B14F-4D97-AF65-F5344CB8AC3E}">
        <p14:creationId xmlns:p14="http://schemas.microsoft.com/office/powerpoint/2010/main" val="8588219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 note about </a:t>
            </a:r>
            <a:r>
              <a:rPr lang="en-US" i="1" dirty="0" smtClean="0"/>
              <a:t>accommodation</a:t>
            </a:r>
            <a:endParaRPr lang="en-US" i="1" dirty="0"/>
          </a:p>
        </p:txBody>
      </p:sp>
      <p:sp>
        <p:nvSpPr>
          <p:cNvPr id="3" name="Content Placeholder 2"/>
          <p:cNvSpPr>
            <a:spLocks noGrp="1"/>
          </p:cNvSpPr>
          <p:nvPr>
            <p:ph idx="1"/>
          </p:nvPr>
        </p:nvSpPr>
        <p:spPr>
          <a:xfrm>
            <a:off x="457199" y="1257932"/>
            <a:ext cx="5915025" cy="3717132"/>
          </a:xfrm>
        </p:spPr>
        <p:txBody>
          <a:bodyPr>
            <a:normAutofit/>
          </a:bodyPr>
          <a:lstStyle/>
          <a:p>
            <a:r>
              <a:rPr lang="en-US" dirty="0" smtClean="0"/>
              <a:t>Ability of the eye to focus by changing lens shape.</a:t>
            </a:r>
          </a:p>
          <a:p>
            <a:endParaRPr lang="en-US" dirty="0"/>
          </a:p>
          <a:p>
            <a:endParaRPr lang="en-US" dirty="0" smtClean="0"/>
          </a:p>
          <a:p>
            <a:endParaRPr lang="en-US" dirty="0"/>
          </a:p>
          <a:p>
            <a:endParaRPr lang="en-US" dirty="0" smtClean="0"/>
          </a:p>
          <a:p>
            <a:endParaRPr lang="en-US" dirty="0"/>
          </a:p>
          <a:p>
            <a:endParaRPr lang="en-US" dirty="0" smtClean="0"/>
          </a:p>
          <a:p>
            <a:r>
              <a:rPr lang="en-US" dirty="0"/>
              <a:t>Requires two </a:t>
            </a:r>
            <a:r>
              <a:rPr lang="en-US" i="1" dirty="0" smtClean="0"/>
              <a:t>different</a:t>
            </a:r>
            <a:r>
              <a:rPr lang="en-US" dirty="0" smtClean="0"/>
              <a:t> rays </a:t>
            </a:r>
            <a:r>
              <a:rPr lang="en-US" dirty="0"/>
              <a:t>from same </a:t>
            </a:r>
            <a:r>
              <a:rPr lang="en-US" dirty="0" smtClean="0"/>
              <a:t>point on object to </a:t>
            </a:r>
            <a:r>
              <a:rPr lang="en-US" dirty="0"/>
              <a:t>converge </a:t>
            </a:r>
            <a:r>
              <a:rPr lang="en-US" dirty="0" smtClean="0"/>
              <a:t>on retina </a:t>
            </a:r>
            <a:r>
              <a:rPr lang="en-US" dirty="0"/>
              <a:t>in </a:t>
            </a:r>
            <a:r>
              <a:rPr lang="en-US" dirty="0" smtClean="0"/>
              <a:t>different positions </a:t>
            </a:r>
            <a:r>
              <a:rPr lang="en-US" dirty="0"/>
              <a:t>(be out of focus</a:t>
            </a:r>
            <a:r>
              <a:rPr lang="en-US" dirty="0" smtClean="0"/>
              <a:t>) for us to accommodate.</a:t>
            </a:r>
            <a:endParaRPr lang="en-US" dirty="0"/>
          </a:p>
          <a:p>
            <a:endParaRPr lang="en-US" dirty="0" smtClean="0"/>
          </a:p>
        </p:txBody>
      </p:sp>
      <p:pic>
        <p:nvPicPr>
          <p:cNvPr id="1026" name="Picture 2" descr="https://upload.wikimedia.org/wikipedia/commons/thumb/8/81/Focus_in_an_eye.svg/800px-Focus_in_an_ey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33550"/>
            <a:ext cx="5651709" cy="19074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02569" y="3489723"/>
            <a:ext cx="1766887" cy="377427"/>
          </a:xfrm>
          <a:prstGeom prst="rect">
            <a:avLst/>
          </a:prstGeom>
          <a:noFill/>
        </p:spPr>
        <p:txBody>
          <a:bodyPr wrap="square" rtlCol="0">
            <a:spAutoFit/>
          </a:bodyPr>
          <a:lstStyle/>
          <a:p>
            <a:r>
              <a:rPr lang="en-US" dirty="0" smtClean="0"/>
              <a:t>Object at infinity</a:t>
            </a:r>
            <a:endParaRPr lang="en-US" dirty="0"/>
          </a:p>
        </p:txBody>
      </p:sp>
      <p:sp>
        <p:nvSpPr>
          <p:cNvPr id="5" name="TextBox 4"/>
          <p:cNvSpPr txBox="1"/>
          <p:nvPr/>
        </p:nvSpPr>
        <p:spPr>
          <a:xfrm>
            <a:off x="288013" y="1733550"/>
            <a:ext cx="1447800" cy="369332"/>
          </a:xfrm>
          <a:prstGeom prst="rect">
            <a:avLst/>
          </a:prstGeom>
          <a:noFill/>
        </p:spPr>
        <p:txBody>
          <a:bodyPr wrap="square" rtlCol="0">
            <a:spAutoFit/>
          </a:bodyPr>
          <a:lstStyle/>
          <a:p>
            <a:r>
              <a:rPr lang="en-US" dirty="0" smtClean="0"/>
              <a:t>Human eye:</a:t>
            </a:r>
            <a:endParaRPr lang="en-US" dirty="0"/>
          </a:p>
        </p:txBody>
      </p:sp>
      <p:sp>
        <p:nvSpPr>
          <p:cNvPr id="7" name="TextBox 6"/>
          <p:cNvSpPr txBox="1"/>
          <p:nvPr/>
        </p:nvSpPr>
        <p:spPr>
          <a:xfrm>
            <a:off x="4341720" y="3489723"/>
            <a:ext cx="1704975" cy="377427"/>
          </a:xfrm>
          <a:prstGeom prst="rect">
            <a:avLst/>
          </a:prstGeom>
          <a:noFill/>
        </p:spPr>
        <p:txBody>
          <a:bodyPr wrap="square" rtlCol="0">
            <a:spAutoFit/>
          </a:bodyPr>
          <a:lstStyle/>
          <a:p>
            <a:r>
              <a:rPr lang="en-US" dirty="0" smtClean="0"/>
              <a:t>Object close up</a:t>
            </a:r>
            <a:endParaRPr lang="en-US" dirty="0"/>
          </a:p>
        </p:txBody>
      </p:sp>
      <p:sp>
        <p:nvSpPr>
          <p:cNvPr id="6" name="Rectangle 5"/>
          <p:cNvSpPr/>
          <p:nvPr/>
        </p:nvSpPr>
        <p:spPr>
          <a:xfrm>
            <a:off x="3733800" y="4925941"/>
            <a:ext cx="3200400" cy="261610"/>
          </a:xfrm>
          <a:prstGeom prst="rect">
            <a:avLst/>
          </a:prstGeom>
        </p:spPr>
        <p:txBody>
          <a:bodyPr wrap="square">
            <a:spAutoFit/>
          </a:bodyPr>
          <a:lstStyle/>
          <a:p>
            <a:r>
              <a:rPr lang="en-US" sz="1050" dirty="0" smtClean="0"/>
              <a:t>[https</a:t>
            </a:r>
            <a:r>
              <a:rPr lang="en-US" sz="1050" dirty="0"/>
              <a:t>://</a:t>
            </a:r>
            <a:r>
              <a:rPr lang="en-US" sz="1050" dirty="0" smtClean="0"/>
              <a:t>en.wikipedia.org/wiki/Accommodation_reflex]</a:t>
            </a:r>
            <a:endParaRPr lang="en-US" sz="1050" dirty="0"/>
          </a:p>
        </p:txBody>
      </p:sp>
    </p:spTree>
    <p:extLst>
      <p:ext uri="{BB962C8B-B14F-4D97-AF65-F5344CB8AC3E}">
        <p14:creationId xmlns:p14="http://schemas.microsoft.com/office/powerpoint/2010/main" val="3009975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Side note about </a:t>
            </a:r>
            <a:r>
              <a:rPr lang="en-US" i="1" dirty="0"/>
              <a:t>accommodation</a:t>
            </a:r>
            <a:endParaRPr lang="en-US" dirty="0"/>
          </a:p>
        </p:txBody>
      </p:sp>
      <p:sp>
        <p:nvSpPr>
          <p:cNvPr id="3" name="Content Placeholder 2"/>
          <p:cNvSpPr>
            <a:spLocks noGrp="1"/>
          </p:cNvSpPr>
          <p:nvPr>
            <p:ph idx="1"/>
          </p:nvPr>
        </p:nvSpPr>
        <p:spPr>
          <a:xfrm>
            <a:off x="471488" y="1369219"/>
            <a:ext cx="6005512" cy="3263504"/>
          </a:xfrm>
        </p:spPr>
        <p:txBody>
          <a:bodyPr>
            <a:normAutofit/>
          </a:bodyPr>
          <a:lstStyle/>
          <a:p>
            <a:r>
              <a:rPr lang="en-US" sz="1600" dirty="0" smtClean="0"/>
              <a:t>A </a:t>
            </a:r>
            <a:r>
              <a:rPr lang="en-US" sz="1600" i="1" dirty="0" smtClean="0"/>
              <a:t>focusable</a:t>
            </a:r>
            <a:r>
              <a:rPr lang="en-US" sz="1600" dirty="0" smtClean="0"/>
              <a:t> display allows accommodation</a:t>
            </a:r>
          </a:p>
          <a:p>
            <a:r>
              <a:rPr lang="en-US" sz="1600" dirty="0" smtClean="0"/>
              <a:t>Requires very high angular resolution, as at least two rays from the same point on an object must </a:t>
            </a:r>
            <a:r>
              <a:rPr lang="en-US" sz="1600" i="1" dirty="0" smtClean="0"/>
              <a:t>both</a:t>
            </a:r>
            <a:r>
              <a:rPr lang="en-US" sz="1600" dirty="0" smtClean="0"/>
              <a:t> enter a single eye.</a:t>
            </a:r>
          </a:p>
          <a:p>
            <a:endParaRPr lang="en-US" sz="1600" dirty="0"/>
          </a:p>
          <a:p>
            <a:r>
              <a:rPr lang="en-US" sz="1600" dirty="0" smtClean="0"/>
              <a:t>At 1-2m distance, display needs a ray every 0.3-0.15 degree.</a:t>
            </a:r>
          </a:p>
          <a:p>
            <a:r>
              <a:rPr lang="en-US" sz="1600" dirty="0" smtClean="0"/>
              <a:t>2250ppi can give this, but at only 200 x 150 spatial resolution.</a:t>
            </a:r>
          </a:p>
          <a:p>
            <a:r>
              <a:rPr lang="en-US" sz="1600" dirty="0" smtClean="0"/>
              <a:t>Would need ~15000dpi for 1080p, which is at diffraction limit!</a:t>
            </a:r>
          </a:p>
          <a:p>
            <a:r>
              <a:rPr lang="en-US" sz="1600" dirty="0" smtClean="0"/>
              <a:t>See PPTX notes for more details.</a:t>
            </a:r>
            <a:endParaRPr lang="en-US" sz="1600" dirty="0"/>
          </a:p>
        </p:txBody>
      </p:sp>
    </p:spTree>
    <p:extLst>
      <p:ext uri="{BB962C8B-B14F-4D97-AF65-F5344CB8AC3E}">
        <p14:creationId xmlns:p14="http://schemas.microsoft.com/office/powerpoint/2010/main" val="3205891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113" y="3257550"/>
            <a:ext cx="5915025" cy="994172"/>
          </a:xfrm>
        </p:spPr>
        <p:txBody>
          <a:bodyPr>
            <a:normAutofit/>
          </a:bodyPr>
          <a:lstStyle/>
          <a:p>
            <a:pPr algn="ctr"/>
            <a:r>
              <a:rPr lang="en-US" sz="2800" dirty="0" smtClean="0">
                <a:latin typeface="+mn-lt"/>
              </a:rPr>
              <a:t>This is our focus.</a:t>
            </a:r>
            <a:endParaRPr lang="en-US" sz="2800" dirty="0">
              <a:latin typeface="+mn-lt"/>
            </a:endParaRPr>
          </a:p>
        </p:txBody>
      </p:sp>
      <p:sp>
        <p:nvSpPr>
          <p:cNvPr id="4" name="Title 1"/>
          <p:cNvSpPr txBox="1">
            <a:spLocks/>
          </p:cNvSpPr>
          <p:nvPr/>
        </p:nvSpPr>
        <p:spPr>
          <a:xfrm>
            <a:off x="478114" y="895350"/>
            <a:ext cx="5915025" cy="136564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dirty="0" smtClean="0"/>
              <a:t>What about interaction?</a:t>
            </a:r>
            <a:endParaRPr lang="en-US" dirty="0"/>
          </a:p>
        </p:txBody>
      </p:sp>
      <p:sp>
        <p:nvSpPr>
          <p:cNvPr id="5" name="Text Placeholder 2"/>
          <p:cNvSpPr txBox="1">
            <a:spLocks/>
          </p:cNvSpPr>
          <p:nvPr/>
        </p:nvSpPr>
        <p:spPr>
          <a:xfrm>
            <a:off x="478114" y="2114550"/>
            <a:ext cx="5915025" cy="146208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800" dirty="0" smtClean="0"/>
              <a:t>How can we interact in </a:t>
            </a:r>
          </a:p>
          <a:p>
            <a:pPr marL="0" indent="0" algn="ctr">
              <a:buNone/>
            </a:pPr>
            <a:r>
              <a:rPr lang="en-US" sz="2800" dirty="0" smtClean="0"/>
              <a:t>light field space?</a:t>
            </a:r>
            <a:endParaRPr lang="en-US" sz="2000" dirty="0"/>
          </a:p>
        </p:txBody>
      </p:sp>
    </p:spTree>
    <p:extLst>
      <p:ext uri="{BB962C8B-B14F-4D97-AF65-F5344CB8AC3E}">
        <p14:creationId xmlns:p14="http://schemas.microsoft.com/office/powerpoint/2010/main" val="14340653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Reverse the ray direction!</a:t>
            </a:r>
            <a:endParaRPr lang="en-US" dirty="0"/>
          </a:p>
        </p:txBody>
      </p:sp>
      <p:cxnSp>
        <p:nvCxnSpPr>
          <p:cNvPr id="4" name="Straight Connector 3"/>
          <p:cNvCxnSpPr/>
          <p:nvPr/>
        </p:nvCxnSpPr>
        <p:spPr>
          <a:xfrm>
            <a:off x="457876" y="4095750"/>
            <a:ext cx="57840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77980" y="4098752"/>
            <a:ext cx="415548" cy="40797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6" name="Rectangle 5"/>
          <p:cNvSpPr/>
          <p:nvPr/>
        </p:nvSpPr>
        <p:spPr>
          <a:xfrm>
            <a:off x="1041564" y="4098752"/>
            <a:ext cx="415548" cy="407970"/>
          </a:xfrm>
          <a:prstGeom prst="rect">
            <a:avLst/>
          </a:prstGeom>
          <a:solidFill>
            <a:schemeClr val="bg1">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7" name="Rectangle 6"/>
          <p:cNvSpPr/>
          <p:nvPr/>
        </p:nvSpPr>
        <p:spPr>
          <a:xfrm>
            <a:off x="1505149" y="4097691"/>
            <a:ext cx="415548" cy="407970"/>
          </a:xfrm>
          <a:prstGeom prst="rect">
            <a:avLst/>
          </a:prstGeom>
          <a:solidFill>
            <a:schemeClr val="bg1">
              <a:lumMod val="65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8" name="Rectangle 7"/>
          <p:cNvSpPr/>
          <p:nvPr/>
        </p:nvSpPr>
        <p:spPr>
          <a:xfrm>
            <a:off x="1968732" y="4097691"/>
            <a:ext cx="415548" cy="407970"/>
          </a:xfrm>
          <a:prstGeom prst="rect">
            <a:avLst/>
          </a:prstGeom>
          <a:solidFill>
            <a:schemeClr val="bg1">
              <a:lumMod val="9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9" name="Rectangle 8"/>
          <p:cNvSpPr/>
          <p:nvPr/>
        </p:nvSpPr>
        <p:spPr>
          <a:xfrm>
            <a:off x="2432322" y="4097691"/>
            <a:ext cx="415548" cy="407970"/>
          </a:xfrm>
          <a:prstGeom prst="rect">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0" name="Rectangle 9"/>
          <p:cNvSpPr/>
          <p:nvPr/>
        </p:nvSpPr>
        <p:spPr>
          <a:xfrm>
            <a:off x="2895908" y="4091988"/>
            <a:ext cx="415548" cy="41361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1" name="Rectangle 10"/>
          <p:cNvSpPr/>
          <p:nvPr/>
        </p:nvSpPr>
        <p:spPr>
          <a:xfrm>
            <a:off x="3371500" y="4099632"/>
            <a:ext cx="415548" cy="407970"/>
          </a:xfrm>
          <a:prstGeom prst="rect">
            <a:avLst/>
          </a:prstGeom>
          <a:solidFill>
            <a:schemeClr val="tx1">
              <a:lumMod val="50000"/>
              <a:lumOff val="5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2" name="Rectangle 11"/>
          <p:cNvSpPr/>
          <p:nvPr/>
        </p:nvSpPr>
        <p:spPr>
          <a:xfrm>
            <a:off x="3835087" y="4097630"/>
            <a:ext cx="415548" cy="407970"/>
          </a:xfrm>
          <a:prstGeom prst="rect">
            <a:avLst/>
          </a:prstGeom>
          <a:solidFill>
            <a:schemeClr val="bg1">
              <a:lumMod val="7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3" name="Rectangle 12"/>
          <p:cNvSpPr/>
          <p:nvPr/>
        </p:nvSpPr>
        <p:spPr>
          <a:xfrm>
            <a:off x="4298673" y="4099570"/>
            <a:ext cx="415548" cy="407970"/>
          </a:xfrm>
          <a:prstGeom prst="rect">
            <a:avLst/>
          </a:prstGeom>
          <a:solidFill>
            <a:schemeClr val="tx1">
              <a:lumMod val="65000"/>
              <a:lumOff val="3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4" name="Rectangle 13"/>
          <p:cNvSpPr/>
          <p:nvPr/>
        </p:nvSpPr>
        <p:spPr>
          <a:xfrm>
            <a:off x="4774265" y="4098752"/>
            <a:ext cx="415548" cy="407970"/>
          </a:xfrm>
          <a:prstGeom prst="rect">
            <a:avLst/>
          </a:prstGeom>
          <a:solidFill>
            <a:schemeClr val="bg1">
              <a:lumMod val="5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5" name="Rectangle 14"/>
          <p:cNvSpPr/>
          <p:nvPr/>
        </p:nvSpPr>
        <p:spPr>
          <a:xfrm>
            <a:off x="5237855" y="4098752"/>
            <a:ext cx="415548" cy="407970"/>
          </a:xfrm>
          <a:prstGeom prst="rect">
            <a:avLst/>
          </a:prstGeom>
          <a:solidFill>
            <a:schemeClr val="bg1">
              <a:lumMod val="8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6" name="Rectangle 15"/>
          <p:cNvSpPr/>
          <p:nvPr/>
        </p:nvSpPr>
        <p:spPr>
          <a:xfrm>
            <a:off x="5701441" y="4100693"/>
            <a:ext cx="415548" cy="407970"/>
          </a:xfrm>
          <a:prstGeom prst="rect">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grpSp>
        <p:nvGrpSpPr>
          <p:cNvPr id="17" name="Group 16"/>
          <p:cNvGrpSpPr/>
          <p:nvPr/>
        </p:nvGrpSpPr>
        <p:grpSpPr>
          <a:xfrm>
            <a:off x="571974" y="2972376"/>
            <a:ext cx="1354353" cy="1045158"/>
            <a:chOff x="7605604" y="1168400"/>
            <a:chExt cx="1071097" cy="828995"/>
          </a:xfrm>
        </p:grpSpPr>
        <p:sp>
          <p:nvSpPr>
            <p:cNvPr id="18" name="Arc 17"/>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19" name="Straight Connector 18"/>
            <p:cNvCxnSpPr>
              <a:stCxn id="18"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8"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482121" y="4575294"/>
            <a:ext cx="2122385" cy="369332"/>
          </a:xfrm>
          <a:prstGeom prst="rect">
            <a:avLst/>
          </a:prstGeom>
          <a:noFill/>
        </p:spPr>
        <p:txBody>
          <a:bodyPr wrap="square" rtlCol="0">
            <a:spAutoFit/>
          </a:bodyPr>
          <a:lstStyle/>
          <a:p>
            <a:r>
              <a:rPr lang="en-US" i="1" dirty="0" smtClean="0"/>
              <a:t>Sensing</a:t>
            </a:r>
            <a:r>
              <a:rPr lang="en-US" dirty="0" smtClean="0"/>
              <a:t> pixel array</a:t>
            </a:r>
            <a:endParaRPr lang="en-US" dirty="0"/>
          </a:p>
        </p:txBody>
      </p:sp>
      <p:sp>
        <p:nvSpPr>
          <p:cNvPr id="23" name="TextBox 22"/>
          <p:cNvSpPr txBox="1"/>
          <p:nvPr/>
        </p:nvSpPr>
        <p:spPr>
          <a:xfrm rot="16200000">
            <a:off x="-519625" y="3145461"/>
            <a:ext cx="1537250" cy="369332"/>
          </a:xfrm>
          <a:prstGeom prst="rect">
            <a:avLst/>
          </a:prstGeom>
          <a:noFill/>
        </p:spPr>
        <p:txBody>
          <a:bodyPr wrap="square" rtlCol="0">
            <a:spAutoFit/>
          </a:bodyPr>
          <a:lstStyle/>
          <a:p>
            <a:r>
              <a:rPr lang="en-US" dirty="0" smtClean="0"/>
              <a:t>Lenslet array</a:t>
            </a:r>
            <a:endParaRPr lang="en-US" dirty="0"/>
          </a:p>
        </p:txBody>
      </p:sp>
      <p:grpSp>
        <p:nvGrpSpPr>
          <p:cNvPr id="24" name="Group 23"/>
          <p:cNvGrpSpPr/>
          <p:nvPr/>
        </p:nvGrpSpPr>
        <p:grpSpPr>
          <a:xfrm>
            <a:off x="1962478" y="2978298"/>
            <a:ext cx="1354353" cy="1045158"/>
            <a:chOff x="7605604" y="1168400"/>
            <a:chExt cx="1071097" cy="828995"/>
          </a:xfrm>
        </p:grpSpPr>
        <p:sp>
          <p:nvSpPr>
            <p:cNvPr id="25" name="Arc 24"/>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26" name="Straight Connector 25"/>
            <p:cNvCxnSpPr>
              <a:stCxn id="25"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5"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3353274" y="2968913"/>
            <a:ext cx="1354353" cy="1045158"/>
            <a:chOff x="7605604" y="1168400"/>
            <a:chExt cx="1071097" cy="828995"/>
          </a:xfrm>
        </p:grpSpPr>
        <p:sp>
          <p:nvSpPr>
            <p:cNvPr id="30" name="Arc 29"/>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31" name="Straight Connector 30"/>
            <p:cNvCxnSpPr>
              <a:stCxn id="30"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0"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756047" y="2968913"/>
            <a:ext cx="1354353" cy="1045158"/>
            <a:chOff x="7605604" y="1168400"/>
            <a:chExt cx="1071097" cy="828995"/>
          </a:xfrm>
        </p:grpSpPr>
        <p:sp>
          <p:nvSpPr>
            <p:cNvPr id="35" name="Arc 34"/>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36" name="Straight Connector 35"/>
            <p:cNvCxnSpPr>
              <a:stCxn id="35"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5"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0" name="Straight Connector 39"/>
          <p:cNvCxnSpPr/>
          <p:nvPr/>
        </p:nvCxnSpPr>
        <p:spPr>
          <a:xfrm flipH="1">
            <a:off x="1497330" y="1989605"/>
            <a:ext cx="1388137" cy="101648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64532" y="2978298"/>
            <a:ext cx="640618" cy="1031771"/>
          </a:xfrm>
          <a:prstGeom prst="line">
            <a:avLst/>
          </a:prstGeom>
          <a:ln>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6148" name="Picture 4" descr="http://vlab.ethz.ch/flashlight/images/flashligh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84" t="7475" r="10298" b="9929"/>
          <a:stretch/>
        </p:blipFill>
        <p:spPr bwMode="auto">
          <a:xfrm>
            <a:off x="2923287" y="995433"/>
            <a:ext cx="1118340" cy="1118340"/>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Connector 51"/>
          <p:cNvCxnSpPr/>
          <p:nvPr/>
        </p:nvCxnSpPr>
        <p:spPr>
          <a:xfrm flipH="1">
            <a:off x="2432323" y="2111480"/>
            <a:ext cx="683504" cy="89655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2297430" y="2993926"/>
            <a:ext cx="160821" cy="1040864"/>
          </a:xfrm>
          <a:prstGeom prst="line">
            <a:avLst/>
          </a:prstGeom>
          <a:ln>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703320" y="3028950"/>
            <a:ext cx="269234" cy="984582"/>
          </a:xfrm>
          <a:prstGeom prst="line">
            <a:avLst/>
          </a:prstGeom>
          <a:ln>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385424" y="2111480"/>
            <a:ext cx="312679" cy="87939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745230" y="2034228"/>
            <a:ext cx="1312500" cy="99172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104304" y="3058735"/>
            <a:ext cx="458296" cy="971550"/>
          </a:xfrm>
          <a:prstGeom prst="line">
            <a:avLst/>
          </a:prstGeom>
          <a:ln>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417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work</a:t>
            </a:r>
            <a:endParaRPr lang="en-US" dirty="0"/>
          </a:p>
        </p:txBody>
      </p:sp>
      <p:pic>
        <p:nvPicPr>
          <p:cNvPr id="2050" name="Picture 2" descr="Rep. image from 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404" y="1809750"/>
            <a:ext cx="2081213" cy="1447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35427" y="3333481"/>
            <a:ext cx="2149435" cy="1200329"/>
          </a:xfrm>
          <a:prstGeom prst="rect">
            <a:avLst/>
          </a:prstGeom>
        </p:spPr>
        <p:txBody>
          <a:bodyPr wrap="none">
            <a:spAutoFit/>
          </a:bodyPr>
          <a:lstStyle/>
          <a:p>
            <a:r>
              <a:rPr lang="en-US" dirty="0" smtClean="0"/>
              <a:t>Hirsch et al., 2011</a:t>
            </a:r>
          </a:p>
          <a:p>
            <a:r>
              <a:rPr lang="en-US" dirty="0" err="1"/>
              <a:t>BiDi</a:t>
            </a:r>
            <a:r>
              <a:rPr lang="en-US" dirty="0"/>
              <a:t> S</a:t>
            </a:r>
            <a:r>
              <a:rPr lang="en-US" dirty="0" smtClean="0"/>
              <a:t>creen</a:t>
            </a:r>
          </a:p>
          <a:p>
            <a:pPr marL="285750" indent="-285750">
              <a:buFont typeface="Arial" panose="020B0604020202020204" pitchFamily="34" charset="0"/>
              <a:buChar char="•"/>
            </a:pPr>
            <a:r>
              <a:rPr lang="en-US" dirty="0" smtClean="0"/>
              <a:t>2D display</a:t>
            </a:r>
          </a:p>
          <a:p>
            <a:pPr marL="285750" indent="-285750">
              <a:buFont typeface="Arial" panose="020B0604020202020204" pitchFamily="34" charset="0"/>
              <a:buChar char="•"/>
            </a:pPr>
            <a:r>
              <a:rPr lang="en-US" dirty="0" smtClean="0"/>
              <a:t>Light field sensing</a:t>
            </a:r>
            <a:endParaRPr lang="en-US" dirty="0"/>
          </a:p>
        </p:txBody>
      </p:sp>
      <p:pic>
        <p:nvPicPr>
          <p:cNvPr id="5" name="Picture 4"/>
          <p:cNvPicPr>
            <a:picLocks noChangeAspect="1"/>
          </p:cNvPicPr>
          <p:nvPr/>
        </p:nvPicPr>
        <p:blipFill rotWithShape="1">
          <a:blip r:embed="rId4"/>
          <a:srcRect t="10122" b="13542"/>
          <a:stretch/>
        </p:blipFill>
        <p:spPr>
          <a:xfrm>
            <a:off x="152400" y="1809750"/>
            <a:ext cx="2171700" cy="1447800"/>
          </a:xfrm>
          <a:prstGeom prst="rect">
            <a:avLst/>
          </a:prstGeom>
        </p:spPr>
      </p:pic>
      <p:sp>
        <p:nvSpPr>
          <p:cNvPr id="7" name="Rectangle 6"/>
          <p:cNvSpPr/>
          <p:nvPr/>
        </p:nvSpPr>
        <p:spPr>
          <a:xfrm>
            <a:off x="152400" y="3333481"/>
            <a:ext cx="2261004" cy="1200329"/>
          </a:xfrm>
          <a:prstGeom prst="rect">
            <a:avLst/>
          </a:prstGeom>
        </p:spPr>
        <p:txBody>
          <a:bodyPr wrap="none">
            <a:spAutoFit/>
          </a:bodyPr>
          <a:lstStyle/>
          <a:p>
            <a:r>
              <a:rPr lang="en-US" dirty="0" err="1" smtClean="0"/>
              <a:t>Cossairt</a:t>
            </a:r>
            <a:r>
              <a:rPr lang="en-US" dirty="0" smtClean="0"/>
              <a:t> et al., 2008</a:t>
            </a:r>
          </a:p>
          <a:p>
            <a:r>
              <a:rPr lang="en-US" dirty="0" smtClean="0"/>
              <a:t>Light Field Transfer</a:t>
            </a:r>
          </a:p>
          <a:p>
            <a:pPr marL="285750" indent="-285750">
              <a:buFont typeface="Arial" panose="020B0604020202020204" pitchFamily="34" charset="0"/>
              <a:buChar char="•"/>
            </a:pPr>
            <a:r>
              <a:rPr lang="en-US" dirty="0" smtClean="0"/>
              <a:t>Between synthetic </a:t>
            </a:r>
            <a:br>
              <a:rPr lang="en-US" dirty="0" smtClean="0"/>
            </a:br>
            <a:r>
              <a:rPr lang="en-US" dirty="0" smtClean="0"/>
              <a:t>and real objects</a:t>
            </a:r>
            <a:endParaRPr lang="en-US" dirty="0"/>
          </a:p>
        </p:txBody>
      </p:sp>
      <p:sp>
        <p:nvSpPr>
          <p:cNvPr id="8" name="Rectangle 7"/>
          <p:cNvSpPr/>
          <p:nvPr/>
        </p:nvSpPr>
        <p:spPr>
          <a:xfrm>
            <a:off x="4664035" y="3366818"/>
            <a:ext cx="2266646" cy="1754326"/>
          </a:xfrm>
          <a:prstGeom prst="rect">
            <a:avLst/>
          </a:prstGeom>
        </p:spPr>
        <p:txBody>
          <a:bodyPr wrap="none">
            <a:spAutoFit/>
          </a:bodyPr>
          <a:lstStyle/>
          <a:p>
            <a:r>
              <a:rPr lang="en-US" dirty="0" smtClean="0"/>
              <a:t>Hirsch et al., 2013</a:t>
            </a:r>
          </a:p>
          <a:p>
            <a:r>
              <a:rPr lang="en-US" dirty="0" smtClean="0"/>
              <a:t>8D Display</a:t>
            </a:r>
          </a:p>
          <a:p>
            <a:pPr marL="285750" indent="-285750">
              <a:buFont typeface="Arial" panose="020B0604020202020204" pitchFamily="34" charset="0"/>
              <a:buChar char="•"/>
            </a:pPr>
            <a:r>
              <a:rPr lang="en-US" dirty="0" smtClean="0"/>
              <a:t>Light field display</a:t>
            </a:r>
          </a:p>
          <a:p>
            <a:pPr marL="285750" indent="-285750">
              <a:buFont typeface="Arial" panose="020B0604020202020204" pitchFamily="34" charset="0"/>
              <a:buChar char="•"/>
            </a:pPr>
            <a:r>
              <a:rPr lang="en-US" dirty="0" smtClean="0"/>
              <a:t>Light field sensing </a:t>
            </a:r>
            <a:br>
              <a:rPr lang="en-US" dirty="0" smtClean="0"/>
            </a:br>
            <a:r>
              <a:rPr lang="en-US" dirty="0" smtClean="0"/>
              <a:t>via direct </a:t>
            </a:r>
            <a:r>
              <a:rPr lang="en-US" dirty="0" err="1" smtClean="0"/>
              <a:t>illum</a:t>
            </a:r>
            <a:r>
              <a:rPr lang="en-US" dirty="0" smtClean="0"/>
              <a:t>.</a:t>
            </a:r>
            <a:br>
              <a:rPr lang="en-US" dirty="0" smtClean="0"/>
            </a:br>
            <a:r>
              <a:rPr lang="en-US" dirty="0" smtClean="0"/>
              <a:t>transfer</a:t>
            </a:r>
            <a:endParaRPr lang="en-US" dirty="0"/>
          </a:p>
        </p:txBody>
      </p:sp>
      <p:pic>
        <p:nvPicPr>
          <p:cNvPr id="9" name="Picture 8"/>
          <p:cNvPicPr>
            <a:picLocks noChangeAspect="1"/>
          </p:cNvPicPr>
          <p:nvPr/>
        </p:nvPicPr>
        <p:blipFill>
          <a:blip r:embed="rId5"/>
          <a:stretch>
            <a:fillRect/>
          </a:stretch>
        </p:blipFill>
        <p:spPr>
          <a:xfrm>
            <a:off x="5105400" y="1855873"/>
            <a:ext cx="1106932" cy="1401677"/>
          </a:xfrm>
          <a:prstGeom prst="rect">
            <a:avLst/>
          </a:prstGeom>
        </p:spPr>
      </p:pic>
    </p:spTree>
    <p:extLst>
      <p:ext uri="{BB962C8B-B14F-4D97-AF65-F5344CB8AC3E}">
        <p14:creationId xmlns:p14="http://schemas.microsoft.com/office/powerpoint/2010/main" val="24942366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858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Tompkin_UIST2015_LightfieldPainting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50496" r="-125" b="50236"/>
          <a:stretch>
            <a:fillRect/>
          </a:stretch>
        </p:blipFill>
        <p:spPr>
          <a:xfrm>
            <a:off x="0" y="590550"/>
            <a:ext cx="6890084" cy="3886200"/>
          </a:xfrm>
          <a:prstGeom prst="rect">
            <a:avLst/>
          </a:prstGeom>
        </p:spPr>
      </p:pic>
    </p:spTree>
    <p:extLst>
      <p:ext uri="{BB962C8B-B14F-4D97-AF65-F5344CB8AC3E}">
        <p14:creationId xmlns:p14="http://schemas.microsoft.com/office/powerpoint/2010/main" val="1186783871"/>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2950"/>
            <a:ext cx="5915025" cy="3657600"/>
          </a:xfrm>
        </p:spPr>
        <p:txBody>
          <a:bodyPr>
            <a:normAutofit fontScale="90000"/>
          </a:bodyPr>
          <a:lstStyle/>
          <a:p>
            <a:pPr algn="ctr">
              <a:lnSpc>
                <a:spcPct val="150000"/>
              </a:lnSpc>
            </a:pPr>
            <a:r>
              <a:rPr lang="en-GB" dirty="0" smtClean="0"/>
              <a:t>Fast </a:t>
            </a:r>
            <a:br>
              <a:rPr lang="en-GB" dirty="0" smtClean="0"/>
            </a:br>
            <a:r>
              <a:rPr lang="en-GB" dirty="0" smtClean="0"/>
              <a:t>High accuracy</a:t>
            </a:r>
            <a:br>
              <a:rPr lang="en-GB" dirty="0" smtClean="0"/>
            </a:br>
            <a:r>
              <a:rPr lang="en-GB" dirty="0" smtClean="0"/>
              <a:t>High precision</a:t>
            </a:r>
            <a:br>
              <a:rPr lang="en-GB" dirty="0" smtClean="0"/>
            </a:br>
            <a:r>
              <a:rPr lang="en-GB" dirty="0" smtClean="0"/>
              <a:t>Light </a:t>
            </a:r>
            <a:r>
              <a:rPr lang="en-GB" dirty="0"/>
              <a:t>field input</a:t>
            </a:r>
            <a:endParaRPr lang="en-US" dirty="0"/>
          </a:p>
        </p:txBody>
      </p:sp>
    </p:spTree>
    <p:extLst>
      <p:ext uri="{BB962C8B-B14F-4D97-AF65-F5344CB8AC3E}">
        <p14:creationId xmlns:p14="http://schemas.microsoft.com/office/powerpoint/2010/main" val="20933470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858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3900" dirty="0"/>
          </a:p>
        </p:txBody>
      </p:sp>
      <p:sp>
        <p:nvSpPr>
          <p:cNvPr id="3" name="Content Placeholder 2"/>
          <p:cNvSpPr>
            <a:spLocks noGrp="1"/>
          </p:cNvSpPr>
          <p:nvPr>
            <p:ph idx="1"/>
          </p:nvPr>
        </p:nvSpPr>
        <p:spPr/>
        <p:txBody>
          <a:bodyPr/>
          <a:lstStyle/>
          <a:p>
            <a:endParaRPr lang="en-GB"/>
          </a:p>
        </p:txBody>
      </p:sp>
      <p:pic>
        <p:nvPicPr>
          <p:cNvPr id="10" name="Tompkin_UIST2015_LightfieldPainting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628" y="646770"/>
            <a:ext cx="6844372" cy="3849959"/>
          </a:xfrm>
          <a:prstGeom prst="rect">
            <a:avLst/>
          </a:prstGeom>
        </p:spPr>
      </p:pic>
      <p:sp>
        <p:nvSpPr>
          <p:cNvPr id="2" name="Freeform 1"/>
          <p:cNvSpPr/>
          <p:nvPr/>
        </p:nvSpPr>
        <p:spPr>
          <a:xfrm>
            <a:off x="724829" y="1103971"/>
            <a:ext cx="2408664" cy="2932770"/>
          </a:xfrm>
          <a:custGeom>
            <a:avLst/>
            <a:gdLst>
              <a:gd name="connsiteX0" fmla="*/ 0 w 2408664"/>
              <a:gd name="connsiteY0" fmla="*/ 490653 h 2932770"/>
              <a:gd name="connsiteX1" fmla="*/ 2408664 w 2408664"/>
              <a:gd name="connsiteY1" fmla="*/ 0 h 2932770"/>
              <a:gd name="connsiteX2" fmla="*/ 2397512 w 2408664"/>
              <a:gd name="connsiteY2" fmla="*/ 2932770 h 2932770"/>
              <a:gd name="connsiteX3" fmla="*/ 44605 w 2408664"/>
              <a:gd name="connsiteY3" fmla="*/ 2464419 h 2932770"/>
              <a:gd name="connsiteX4" fmla="*/ 0 w 2408664"/>
              <a:gd name="connsiteY4" fmla="*/ 490653 h 293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664" h="2932770">
                <a:moveTo>
                  <a:pt x="0" y="490653"/>
                </a:moveTo>
                <a:lnTo>
                  <a:pt x="2408664" y="0"/>
                </a:lnTo>
                <a:cubicBezTo>
                  <a:pt x="2404947" y="977590"/>
                  <a:pt x="2401229" y="1955180"/>
                  <a:pt x="2397512" y="2932770"/>
                </a:cubicBezTo>
                <a:lnTo>
                  <a:pt x="44605" y="2464419"/>
                </a:lnTo>
                <a:lnTo>
                  <a:pt x="0" y="490653"/>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14400" y="2308746"/>
            <a:ext cx="2090854" cy="523220"/>
          </a:xfrm>
          <a:prstGeom prst="rect">
            <a:avLst/>
          </a:prstGeom>
          <a:noFill/>
        </p:spPr>
        <p:txBody>
          <a:bodyPr wrap="square" rtlCol="0">
            <a:spAutoFit/>
          </a:bodyPr>
          <a:lstStyle/>
          <a:p>
            <a:r>
              <a:rPr lang="en-US" sz="2800" dirty="0" smtClean="0">
                <a:solidFill>
                  <a:schemeClr val="bg1"/>
                </a:solidFill>
              </a:rPr>
              <a:t>Lenslet array</a:t>
            </a:r>
            <a:endParaRPr lang="en-US" sz="2800" dirty="0">
              <a:solidFill>
                <a:schemeClr val="bg1"/>
              </a:solidFill>
            </a:endParaRPr>
          </a:p>
        </p:txBody>
      </p:sp>
      <p:sp>
        <p:nvSpPr>
          <p:cNvPr id="8" name="Freeform 7"/>
          <p:cNvSpPr/>
          <p:nvPr/>
        </p:nvSpPr>
        <p:spPr>
          <a:xfrm>
            <a:off x="3612995" y="947854"/>
            <a:ext cx="892098" cy="3345366"/>
          </a:xfrm>
          <a:custGeom>
            <a:avLst/>
            <a:gdLst>
              <a:gd name="connsiteX0" fmla="*/ 0 w 892098"/>
              <a:gd name="connsiteY0" fmla="*/ 156117 h 3345366"/>
              <a:gd name="connsiteX1" fmla="*/ 892098 w 892098"/>
              <a:gd name="connsiteY1" fmla="*/ 0 h 3345366"/>
              <a:gd name="connsiteX2" fmla="*/ 892098 w 892098"/>
              <a:gd name="connsiteY2" fmla="*/ 3345366 h 3345366"/>
              <a:gd name="connsiteX3" fmla="*/ 22303 w 892098"/>
              <a:gd name="connsiteY3" fmla="*/ 3178097 h 3345366"/>
              <a:gd name="connsiteX4" fmla="*/ 0 w 892098"/>
              <a:gd name="connsiteY4" fmla="*/ 156117 h 3345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098" h="3345366">
                <a:moveTo>
                  <a:pt x="0" y="156117"/>
                </a:moveTo>
                <a:lnTo>
                  <a:pt x="892098" y="0"/>
                </a:lnTo>
                <a:lnTo>
                  <a:pt x="892098" y="3345366"/>
                </a:lnTo>
                <a:lnTo>
                  <a:pt x="22303" y="3178097"/>
                </a:lnTo>
                <a:lnTo>
                  <a:pt x="0" y="156117"/>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505093" y="2044541"/>
            <a:ext cx="2360921" cy="954107"/>
          </a:xfrm>
          <a:prstGeom prst="rect">
            <a:avLst/>
          </a:prstGeom>
          <a:noFill/>
        </p:spPr>
        <p:txBody>
          <a:bodyPr wrap="square" rtlCol="0">
            <a:spAutoFit/>
          </a:bodyPr>
          <a:lstStyle/>
          <a:p>
            <a:r>
              <a:rPr lang="en-US" sz="2800" dirty="0" smtClean="0">
                <a:solidFill>
                  <a:schemeClr val="bg1"/>
                </a:solidFill>
              </a:rPr>
              <a:t>2D side display</a:t>
            </a:r>
          </a:p>
          <a:p>
            <a:r>
              <a:rPr lang="en-US" sz="2800" dirty="0" smtClean="0">
                <a:solidFill>
                  <a:schemeClr val="bg1"/>
                </a:solidFill>
              </a:rPr>
              <a:t>for info + text</a:t>
            </a:r>
            <a:endParaRPr lang="en-US" sz="2800" dirty="0">
              <a:solidFill>
                <a:schemeClr val="bg1"/>
              </a:solidFill>
            </a:endParaRPr>
          </a:p>
        </p:txBody>
      </p:sp>
    </p:spTree>
    <p:extLst>
      <p:ext uri="{BB962C8B-B14F-4D97-AF65-F5344CB8AC3E}">
        <p14:creationId xmlns:p14="http://schemas.microsoft.com/office/powerpoint/2010/main" val="11514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par>
                          <p:cTn id="25" fill="hold">
                            <p:stCondLst>
                              <p:cond delay="0"/>
                            </p:stCondLst>
                            <p:childTnLst>
                              <p:par>
                                <p:cTn id="26" presetID="1" presetClass="mediacall" presetSubtype="0" fill="hold" nodeType="afterEffect">
                                  <p:stCondLst>
                                    <p:cond delay="0"/>
                                  </p:stCondLst>
                                  <p:childTnLst>
                                    <p:cmd type="call" cmd="playFrom(0.0)">
                                      <p:cBhvr>
                                        <p:cTn id="27" dur="264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0"/>
                                        </p:tgtEl>
                                      </p:cBhvr>
                                    </p:cmd>
                                  </p:childTnLst>
                                </p:cTn>
                              </p:par>
                            </p:childTnLst>
                          </p:cTn>
                        </p:par>
                      </p:childTnLst>
                    </p:cTn>
                  </p:par>
                </p:childTnLst>
              </p:cTn>
              <p:nextCondLst>
                <p:cond evt="onClick" delay="0">
                  <p:tgtEl>
                    <p:spTgt spid="10"/>
                  </p:tgtEl>
                </p:cond>
              </p:nextCondLst>
            </p:seq>
            <p:video>
              <p:cMediaNode vol="80000" mute="1">
                <p:cTn id="33" fill="hold" display="0">
                  <p:stCondLst>
                    <p:cond delay="indefinite"/>
                  </p:stCondLst>
                </p:cTn>
                <p:tgtEl>
                  <p:spTgt spid="10"/>
                </p:tgtEl>
              </p:cMediaNode>
            </p:video>
          </p:childTnLst>
        </p:cTn>
      </p:par>
    </p:tnLst>
    <p:bldLst>
      <p:bldP spid="2" grpId="0" animBg="1"/>
      <p:bldP spid="2" grpId="1" animBg="1"/>
      <p:bldP spid="5" grpId="0"/>
      <p:bldP spid="5" grpId="1"/>
      <p:bldP spid="8" grpId="0" animBg="1"/>
      <p:bldP spid="8" grpId="1" animBg="1"/>
      <p:bldP spid="9" grpId="0"/>
      <p:bldP spid="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858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Tompkin_UIST2015_LightfieldPainting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628" y="646770"/>
            <a:ext cx="6844372" cy="3849959"/>
          </a:xfrm>
          <a:prstGeom prst="rect">
            <a:avLst/>
          </a:prstGeom>
        </p:spPr>
      </p:pic>
    </p:spTree>
    <p:extLst>
      <p:ext uri="{BB962C8B-B14F-4D97-AF65-F5344CB8AC3E}">
        <p14:creationId xmlns:p14="http://schemas.microsoft.com/office/powerpoint/2010/main" val="119726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mute="1">
                <p:cTn id="12" fill="hold" display="0">
                  <p:stCondLst>
                    <p:cond delay="indefinite"/>
                  </p:stCondLst>
                </p:cTn>
                <p:tgtEl>
                  <p:spTgt spid="7"/>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Calibration LUT</a:t>
            </a: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96" y="1464702"/>
            <a:ext cx="4367227" cy="295792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5516" y="2120900"/>
            <a:ext cx="2600997" cy="1645530"/>
          </a:xfrm>
          <a:prstGeom prst="rect">
            <a:avLst/>
          </a:prstGeom>
        </p:spPr>
      </p:pic>
      <p:sp>
        <p:nvSpPr>
          <p:cNvPr id="4" name="TextBox 3"/>
          <p:cNvSpPr txBox="1"/>
          <p:nvPr/>
        </p:nvSpPr>
        <p:spPr>
          <a:xfrm>
            <a:off x="149866" y="4478996"/>
            <a:ext cx="3279134" cy="369332"/>
          </a:xfrm>
          <a:prstGeom prst="rect">
            <a:avLst/>
          </a:prstGeom>
          <a:noFill/>
        </p:spPr>
        <p:txBody>
          <a:bodyPr wrap="square" rtlCol="0">
            <a:spAutoFit/>
          </a:bodyPr>
          <a:lstStyle/>
          <a:p>
            <a:r>
              <a:rPr lang="en-US" dirty="0" smtClean="0"/>
              <a:t>Green/red = theta/phi ray angle.</a:t>
            </a:r>
            <a:endParaRPr lang="en-US" dirty="0"/>
          </a:p>
        </p:txBody>
      </p:sp>
    </p:spTree>
    <p:extLst>
      <p:ext uri="{BB962C8B-B14F-4D97-AF65-F5344CB8AC3E}">
        <p14:creationId xmlns:p14="http://schemas.microsoft.com/office/powerpoint/2010/main" val="34172701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the IR camera sees</a:t>
            </a:r>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1488" y="1962150"/>
            <a:ext cx="1971470" cy="1997753"/>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5600" y="1200150"/>
            <a:ext cx="3733800" cy="3733800"/>
          </a:xfrm>
          <a:prstGeom prst="rect">
            <a:avLst/>
          </a:prstGeom>
        </p:spPr>
      </p:pic>
      <p:sp>
        <p:nvSpPr>
          <p:cNvPr id="3" name="TextBox 2"/>
          <p:cNvSpPr txBox="1"/>
          <p:nvPr/>
        </p:nvSpPr>
        <p:spPr>
          <a:xfrm>
            <a:off x="743367" y="1592818"/>
            <a:ext cx="1676400" cy="369332"/>
          </a:xfrm>
          <a:prstGeom prst="rect">
            <a:avLst/>
          </a:prstGeom>
          <a:noFill/>
        </p:spPr>
        <p:txBody>
          <a:bodyPr wrap="square" rtlCol="0">
            <a:spAutoFit/>
          </a:bodyPr>
          <a:lstStyle/>
          <a:p>
            <a:r>
              <a:rPr lang="en-US" dirty="0" smtClean="0"/>
              <a:t>Lenslet array</a:t>
            </a:r>
            <a:endParaRPr lang="en-US" dirty="0"/>
          </a:p>
        </p:txBody>
      </p:sp>
    </p:spTree>
    <p:extLst>
      <p:ext uri="{BB962C8B-B14F-4D97-AF65-F5344CB8AC3E}">
        <p14:creationId xmlns:p14="http://schemas.microsoft.com/office/powerpoint/2010/main" val="27726057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Sensing pre-process</a:t>
            </a:r>
            <a:endParaRPr lang="en-GB" dirty="0"/>
          </a:p>
        </p:txBody>
      </p:sp>
      <p:pic>
        <p:nvPicPr>
          <p:cNvPr id="5" name="Picture 4"/>
          <p:cNvPicPr>
            <a:picLocks noChangeAspect="1"/>
          </p:cNvPicPr>
          <p:nvPr/>
        </p:nvPicPr>
        <p:blipFill rotWithShape="1">
          <a:blip r:embed="rId3"/>
          <a:srcRect l="7913" t="24053" r="55246" b="47575"/>
          <a:stretch/>
        </p:blipFill>
        <p:spPr>
          <a:xfrm>
            <a:off x="440633" y="1810180"/>
            <a:ext cx="5945881" cy="2575644"/>
          </a:xfrm>
          <a:prstGeom prst="rect">
            <a:avLst/>
          </a:prstGeom>
        </p:spPr>
      </p:pic>
    </p:spTree>
    <p:extLst>
      <p:ext uri="{BB962C8B-B14F-4D97-AF65-F5344CB8AC3E}">
        <p14:creationId xmlns:p14="http://schemas.microsoft.com/office/powerpoint/2010/main" val="5090054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Sensing position</a:t>
            </a:r>
            <a:endParaRPr lang="en-GB" dirty="0"/>
          </a:p>
        </p:txBody>
      </p:sp>
      <p:pic>
        <p:nvPicPr>
          <p:cNvPr id="4" name="Picture 3"/>
          <p:cNvPicPr>
            <a:picLocks noChangeAspect="1"/>
          </p:cNvPicPr>
          <p:nvPr/>
        </p:nvPicPr>
        <p:blipFill rotWithShape="1">
          <a:blip r:embed="rId3"/>
          <a:srcRect l="44964" t="24053" r="23178" b="47575"/>
          <a:stretch/>
        </p:blipFill>
        <p:spPr>
          <a:xfrm>
            <a:off x="883445" y="2194322"/>
            <a:ext cx="5076648" cy="254308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333744"/>
            <a:ext cx="990600" cy="626707"/>
          </a:xfrm>
          <a:prstGeom prst="rect">
            <a:avLst/>
          </a:prstGeom>
        </p:spPr>
      </p:pic>
      <p:sp>
        <p:nvSpPr>
          <p:cNvPr id="6" name="Bent Arrow 5"/>
          <p:cNvSpPr/>
          <p:nvPr/>
        </p:nvSpPr>
        <p:spPr>
          <a:xfrm rot="5400000">
            <a:off x="1897903" y="1527761"/>
            <a:ext cx="457200" cy="44300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rot="16200000">
            <a:off x="156335" y="1462431"/>
            <a:ext cx="537198" cy="369332"/>
          </a:xfrm>
          <a:prstGeom prst="rect">
            <a:avLst/>
          </a:prstGeom>
          <a:noFill/>
        </p:spPr>
        <p:txBody>
          <a:bodyPr wrap="none" rtlCol="0">
            <a:spAutoFit/>
          </a:bodyPr>
          <a:lstStyle/>
          <a:p>
            <a:r>
              <a:rPr lang="en-US" smtClean="0"/>
              <a:t>LUT</a:t>
            </a:r>
            <a:endParaRPr lang="en-US"/>
          </a:p>
        </p:txBody>
      </p:sp>
    </p:spTree>
    <p:extLst>
      <p:ext uri="{BB962C8B-B14F-4D97-AF65-F5344CB8AC3E}">
        <p14:creationId xmlns:p14="http://schemas.microsoft.com/office/powerpoint/2010/main" val="37858812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Sensing orientation</a:t>
            </a:r>
            <a:endParaRPr lang="en-US" dirty="0"/>
          </a:p>
        </p:txBody>
      </p:sp>
      <p:pic>
        <p:nvPicPr>
          <p:cNvPr id="4" name="Picture 3"/>
          <p:cNvPicPr>
            <a:picLocks noChangeAspect="1"/>
          </p:cNvPicPr>
          <p:nvPr/>
        </p:nvPicPr>
        <p:blipFill rotWithShape="1">
          <a:blip r:embed="rId3"/>
          <a:srcRect t="12236"/>
          <a:stretch/>
        </p:blipFill>
        <p:spPr>
          <a:xfrm>
            <a:off x="2965052" y="1255408"/>
            <a:ext cx="3740548" cy="3550681"/>
          </a:xfrm>
          <a:prstGeom prst="rect">
            <a:avLst/>
          </a:prstGeom>
        </p:spPr>
      </p:pic>
      <p:pic>
        <p:nvPicPr>
          <p:cNvPr id="5" name="Picture 4"/>
          <p:cNvPicPr>
            <a:picLocks noChangeAspect="1"/>
          </p:cNvPicPr>
          <p:nvPr/>
        </p:nvPicPr>
        <p:blipFill rotWithShape="1">
          <a:blip r:embed="rId4"/>
          <a:srcRect l="76221" t="24053" r="1524" b="47575"/>
          <a:stretch/>
        </p:blipFill>
        <p:spPr>
          <a:xfrm>
            <a:off x="7086600" y="1711187"/>
            <a:ext cx="3324674" cy="2384122"/>
          </a:xfrm>
          <a:prstGeom prst="rect">
            <a:avLst/>
          </a:prstGeom>
        </p:spPr>
      </p:pic>
      <p:sp>
        <p:nvSpPr>
          <p:cNvPr id="6" name="Rectangle 5"/>
          <p:cNvSpPr/>
          <p:nvPr/>
        </p:nvSpPr>
        <p:spPr>
          <a:xfrm>
            <a:off x="2965052" y="1255409"/>
            <a:ext cx="1378347" cy="1157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ttp://etc.usf.edu/clipart/76100/76193/76193_conic_crcle_lg.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684455" y="1268017"/>
            <a:ext cx="1768611" cy="167468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etc.usf.edu/clipart/76100/76194/76194_conic_ellips_l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596422" flipV="1">
            <a:off x="846684" y="3101046"/>
            <a:ext cx="1571950" cy="17252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42181" y="971550"/>
            <a:ext cx="791117" cy="369332"/>
          </a:xfrm>
          <a:prstGeom prst="rect">
            <a:avLst/>
          </a:prstGeom>
          <a:noFill/>
        </p:spPr>
        <p:txBody>
          <a:bodyPr wrap="square" rtlCol="0">
            <a:spAutoFit/>
          </a:bodyPr>
          <a:lstStyle/>
          <a:p>
            <a:r>
              <a:rPr lang="en-US" smtClean="0"/>
              <a:t>Tilt up</a:t>
            </a:r>
            <a:endParaRPr lang="en-US"/>
          </a:p>
        </p:txBody>
      </p:sp>
      <p:sp>
        <p:nvSpPr>
          <p:cNvPr id="10" name="TextBox 9"/>
          <p:cNvSpPr txBox="1"/>
          <p:nvPr/>
        </p:nvSpPr>
        <p:spPr>
          <a:xfrm>
            <a:off x="4409660" y="4696076"/>
            <a:ext cx="1149626" cy="369332"/>
          </a:xfrm>
          <a:prstGeom prst="rect">
            <a:avLst/>
          </a:prstGeom>
          <a:noFill/>
        </p:spPr>
        <p:txBody>
          <a:bodyPr wrap="square" rtlCol="0">
            <a:spAutoFit/>
          </a:bodyPr>
          <a:lstStyle/>
          <a:p>
            <a:r>
              <a:rPr lang="en-US" dirty="0" smtClean="0"/>
              <a:t>Tilt down</a:t>
            </a:r>
            <a:endParaRPr lang="en-US" dirty="0"/>
          </a:p>
        </p:txBody>
      </p:sp>
      <p:sp>
        <p:nvSpPr>
          <p:cNvPr id="8" name="TextBox 7"/>
          <p:cNvSpPr txBox="1"/>
          <p:nvPr/>
        </p:nvSpPr>
        <p:spPr>
          <a:xfrm>
            <a:off x="5584756" y="2130131"/>
            <a:ext cx="1146314" cy="369332"/>
          </a:xfrm>
          <a:prstGeom prst="rect">
            <a:avLst/>
          </a:prstGeom>
          <a:noFill/>
        </p:spPr>
        <p:txBody>
          <a:bodyPr wrap="square" rtlCol="0">
            <a:spAutoFit/>
          </a:bodyPr>
          <a:lstStyle/>
          <a:p>
            <a:r>
              <a:rPr lang="en-US" dirty="0" smtClean="0"/>
              <a:t>Pan right</a:t>
            </a:r>
            <a:endParaRPr lang="en-US" dirty="0"/>
          </a:p>
        </p:txBody>
      </p:sp>
      <p:sp>
        <p:nvSpPr>
          <p:cNvPr id="12" name="TextBox 11"/>
          <p:cNvSpPr txBox="1"/>
          <p:nvPr/>
        </p:nvSpPr>
        <p:spPr>
          <a:xfrm>
            <a:off x="3296476" y="2127178"/>
            <a:ext cx="1146314" cy="369332"/>
          </a:xfrm>
          <a:prstGeom prst="rect">
            <a:avLst/>
          </a:prstGeom>
          <a:noFill/>
        </p:spPr>
        <p:txBody>
          <a:bodyPr wrap="square" rtlCol="0">
            <a:spAutoFit/>
          </a:bodyPr>
          <a:lstStyle/>
          <a:p>
            <a:r>
              <a:rPr lang="en-US" dirty="0" smtClean="0"/>
              <a:t>Pan left</a:t>
            </a:r>
            <a:endParaRPr lang="en-US" dirty="0"/>
          </a:p>
        </p:txBody>
      </p:sp>
    </p:spTree>
    <p:extLst>
      <p:ext uri="{BB962C8B-B14F-4D97-AF65-F5344CB8AC3E}">
        <p14:creationId xmlns:p14="http://schemas.microsoft.com/office/powerpoint/2010/main" val="304100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P spid="8"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236" y="0"/>
            <a:ext cx="5915025" cy="994172"/>
          </a:xfrm>
        </p:spPr>
        <p:txBody>
          <a:bodyPr/>
          <a:lstStyle/>
          <a:p>
            <a:r>
              <a:rPr lang="en-GB" dirty="0" smtClean="0"/>
              <a:t>Rendering</a:t>
            </a:r>
            <a:endParaRPr lang="en-GB" dirty="0"/>
          </a:p>
        </p:txBody>
      </p:sp>
      <p:pic>
        <p:nvPicPr>
          <p:cNvPr id="4" name="Picture 3"/>
          <p:cNvPicPr>
            <a:picLocks noChangeAspect="1"/>
          </p:cNvPicPr>
          <p:nvPr/>
        </p:nvPicPr>
        <p:blipFill rotWithShape="1">
          <a:blip r:embed="rId3"/>
          <a:srcRect l="67955"/>
          <a:stretch/>
        </p:blipFill>
        <p:spPr>
          <a:xfrm>
            <a:off x="4343400" y="2876550"/>
            <a:ext cx="2514600" cy="2182145"/>
          </a:xfrm>
          <a:prstGeom prst="rect">
            <a:avLst/>
          </a:prstGeom>
        </p:spPr>
      </p:pic>
      <p:pic>
        <p:nvPicPr>
          <p:cNvPr id="6" name="Picture 5"/>
          <p:cNvPicPr>
            <a:picLocks noChangeAspect="1"/>
          </p:cNvPicPr>
          <p:nvPr/>
        </p:nvPicPr>
        <p:blipFill rotWithShape="1">
          <a:blip r:embed="rId3"/>
          <a:srcRect r="81069"/>
          <a:stretch/>
        </p:blipFill>
        <p:spPr>
          <a:xfrm>
            <a:off x="168368" y="742950"/>
            <a:ext cx="1452447" cy="2133600"/>
          </a:xfrm>
          <a:prstGeom prst="rect">
            <a:avLst/>
          </a:prstGeom>
        </p:spPr>
      </p:pic>
      <p:pic>
        <p:nvPicPr>
          <p:cNvPr id="7" name="Picture 6"/>
          <p:cNvPicPr>
            <a:picLocks noChangeAspect="1"/>
          </p:cNvPicPr>
          <p:nvPr/>
        </p:nvPicPr>
        <p:blipFill rotWithShape="1">
          <a:blip r:embed="rId3"/>
          <a:srcRect l="23896" r="38752"/>
          <a:stretch/>
        </p:blipFill>
        <p:spPr>
          <a:xfrm>
            <a:off x="1620815" y="1737122"/>
            <a:ext cx="2782058" cy="2071228"/>
          </a:xfrm>
          <a:prstGeom prst="rect">
            <a:avLst/>
          </a:prstGeom>
        </p:spPr>
      </p:pic>
    </p:spTree>
    <p:extLst>
      <p:ext uri="{BB962C8B-B14F-4D97-AF65-F5344CB8AC3E}">
        <p14:creationId xmlns:p14="http://schemas.microsoft.com/office/powerpoint/2010/main" val="6785446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Rectangle 4"/>
          <p:cNvSpPr/>
          <p:nvPr/>
        </p:nvSpPr>
        <p:spPr>
          <a:xfrm>
            <a:off x="0" y="0"/>
            <a:ext cx="6858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Tompkin_UIST2015_LightfieldPainting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00" y="615552"/>
            <a:ext cx="6845300" cy="3850481"/>
          </a:xfrm>
          <a:prstGeom prst="rect">
            <a:avLst/>
          </a:prstGeom>
        </p:spPr>
      </p:pic>
    </p:spTree>
    <p:extLst>
      <p:ext uri="{BB962C8B-B14F-4D97-AF65-F5344CB8AC3E}">
        <p14:creationId xmlns:p14="http://schemas.microsoft.com/office/powerpoint/2010/main" val="344031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858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Tompkin_UIST2015_LightfieldPainting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49763" r="50371" b="-197"/>
          <a:stretch>
            <a:fillRect/>
          </a:stretch>
        </p:blipFill>
        <p:spPr>
          <a:xfrm>
            <a:off x="0" y="590550"/>
            <a:ext cx="6890084" cy="3938587"/>
          </a:xfrm>
          <a:prstGeom prst="rect">
            <a:avLst/>
          </a:prstGeom>
        </p:spPr>
      </p:pic>
    </p:spTree>
    <p:extLst>
      <p:ext uri="{BB962C8B-B14F-4D97-AF65-F5344CB8AC3E}">
        <p14:creationId xmlns:p14="http://schemas.microsoft.com/office/powerpoint/2010/main" val="238183265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Range: Cheating depth of field</a:t>
            </a:r>
            <a:endParaRPr lang="en-US" dirty="0"/>
          </a:p>
        </p:txBody>
      </p:sp>
      <p:sp>
        <p:nvSpPr>
          <p:cNvPr id="3" name="Content Placeholder 2"/>
          <p:cNvSpPr>
            <a:spLocks noGrp="1"/>
          </p:cNvSpPr>
          <p:nvPr>
            <p:ph idx="1"/>
          </p:nvPr>
        </p:nvSpPr>
        <p:spPr>
          <a:xfrm>
            <a:off x="471488" y="1369219"/>
            <a:ext cx="6157912" cy="3263504"/>
          </a:xfrm>
        </p:spPr>
        <p:txBody>
          <a:bodyPr/>
          <a:lstStyle/>
          <a:p>
            <a:pPr marL="0" indent="0">
              <a:buNone/>
            </a:pPr>
            <a:r>
              <a:rPr lang="en-US" dirty="0" smtClean="0"/>
              <a:t>Depth of field: 	Range of sharp image reproduction.</a:t>
            </a:r>
          </a:p>
          <a:p>
            <a:endParaRPr lang="en-US" dirty="0"/>
          </a:p>
          <a:p>
            <a:pPr marL="0" indent="0">
              <a:buNone/>
            </a:pPr>
            <a:r>
              <a:rPr lang="en-US" dirty="0" smtClean="0"/>
              <a:t>Our display: 		±50 mm</a:t>
            </a:r>
          </a:p>
          <a:p>
            <a:endParaRPr lang="en-US" dirty="0" smtClean="0"/>
          </a:p>
          <a:p>
            <a:pPr marL="0" indent="0">
              <a:buNone/>
            </a:pPr>
            <a:r>
              <a:rPr lang="en-US" dirty="0" smtClean="0"/>
              <a:t>Blurred sensing: 	No problem! Easy to find center of 			blurred circle.</a:t>
            </a:r>
            <a:endParaRPr lang="en-US" dirty="0"/>
          </a:p>
          <a:p>
            <a:pPr marL="0" indent="0">
              <a:buNone/>
            </a:pPr>
            <a:r>
              <a:rPr lang="en-US" dirty="0" smtClean="0"/>
              <a:t>Sensing range: 	0-350mm – 7x larger.</a:t>
            </a:r>
            <a:endParaRPr lang="en-US" dirty="0"/>
          </a:p>
        </p:txBody>
      </p:sp>
    </p:spTree>
    <p:extLst>
      <p:ext uri="{BB962C8B-B14F-4D97-AF65-F5344CB8AC3E}">
        <p14:creationId xmlns:p14="http://schemas.microsoft.com/office/powerpoint/2010/main" val="243452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Painting application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29788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ompkin_UIST2015_LightfieldPainting_Video">
            <a:hlinkClick r:id="" action="ppaction://media"/>
          </p:cNvPr>
          <p:cNvPicPr>
            <a:picLocks noChangeAspect="1"/>
          </p:cNvPicPr>
          <p:nvPr>
            <a:videoFile r:link="rId1"/>
            <p:extLst>
              <p:ext uri="{DAA4B4D4-6D71-4841-9C94-3DE7FCFB9230}">
                <p14:media xmlns:p14="http://schemas.microsoft.com/office/powerpoint/2010/main" r:embed="rId2">
                  <p14:trim end="806.3333"/>
                </p14:media>
              </p:ext>
            </p:extLst>
          </p:nvPr>
        </p:nvPicPr>
        <p:blipFill>
          <a:blip r:embed="rId5"/>
          <a:stretch>
            <a:fillRect/>
          </a:stretch>
        </p:blipFill>
        <p:spPr>
          <a:xfrm>
            <a:off x="-1676400" y="-42863"/>
            <a:ext cx="9220200" cy="5186363"/>
          </a:xfrm>
          <a:prstGeom prst="rect">
            <a:avLst/>
          </a:prstGeom>
        </p:spPr>
      </p:pic>
    </p:spTree>
    <p:extLst>
      <p:ext uri="{BB962C8B-B14F-4D97-AF65-F5344CB8AC3E}">
        <p14:creationId xmlns:p14="http://schemas.microsoft.com/office/powerpoint/2010/main" val="433736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ompkin_UIST2015_LightfieldPainting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76400" y="-42863"/>
            <a:ext cx="9220200" cy="5186363"/>
          </a:xfrm>
          <a:prstGeom prst="rect">
            <a:avLst/>
          </a:prstGeom>
        </p:spPr>
      </p:pic>
    </p:spTree>
    <p:extLst>
      <p:ext uri="{BB962C8B-B14F-4D97-AF65-F5344CB8AC3E}">
        <p14:creationId xmlns:p14="http://schemas.microsoft.com/office/powerpoint/2010/main" val="2003342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6858001"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endParaRPr lang="en-US"/>
          </a:p>
        </p:txBody>
      </p:sp>
      <p:pic>
        <p:nvPicPr>
          <p:cNvPr id="4" name="Tompkin_UIST2015_LightfieldPainting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89" y="666750"/>
            <a:ext cx="6852012" cy="3854257"/>
          </a:xfrm>
          <a:prstGeom prst="rect">
            <a:avLst/>
          </a:prstGeom>
        </p:spPr>
      </p:pic>
    </p:spTree>
    <p:extLst>
      <p:ext uri="{BB962C8B-B14F-4D97-AF65-F5344CB8AC3E}">
        <p14:creationId xmlns:p14="http://schemas.microsoft.com/office/powerpoint/2010/main" val="73111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more tricks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805591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Lenslet</a:t>
            </a:r>
            <a:r>
              <a:rPr lang="en-GB" dirty="0" smtClean="0"/>
              <a:t> array</a:t>
            </a:r>
            <a:endParaRPr lang="en-GB" dirty="0"/>
          </a:p>
        </p:txBody>
      </p:sp>
      <p:sp>
        <p:nvSpPr>
          <p:cNvPr id="13" name="TextBox 12"/>
          <p:cNvSpPr txBox="1"/>
          <p:nvPr/>
        </p:nvSpPr>
        <p:spPr>
          <a:xfrm>
            <a:off x="3962400" y="1529722"/>
            <a:ext cx="2514600" cy="3006591"/>
          </a:xfrm>
          <a:prstGeom prst="rect">
            <a:avLst/>
          </a:prstGeom>
          <a:noFill/>
        </p:spPr>
        <p:txBody>
          <a:bodyPr wrap="square" lIns="51434" tIns="25717" rIns="51434" bIns="25717" rtlCol="0">
            <a:spAutoFit/>
          </a:bodyPr>
          <a:lstStyle/>
          <a:p>
            <a:pPr marL="257169" indent="-257169" defTabSz="514337">
              <a:buFontTx/>
              <a:buChar char="-"/>
            </a:pPr>
            <a:r>
              <a:rPr lang="en-GB" sz="2400" dirty="0" smtClean="0">
                <a:solidFill>
                  <a:prstClr val="black"/>
                </a:solidFill>
              </a:rPr>
              <a:t>200 x 150 lenses</a:t>
            </a:r>
          </a:p>
          <a:p>
            <a:pPr marL="257169" indent="-257169" defTabSz="514337">
              <a:buFontTx/>
              <a:buChar char="-"/>
            </a:pPr>
            <a:r>
              <a:rPr lang="en-GB" sz="2400" dirty="0" smtClean="0">
                <a:solidFill>
                  <a:prstClr val="black"/>
                </a:solidFill>
              </a:rPr>
              <a:t>2.5 </a:t>
            </a:r>
            <a:r>
              <a:rPr lang="en-GB" sz="2400" dirty="0">
                <a:solidFill>
                  <a:prstClr val="black"/>
                </a:solidFill>
              </a:rPr>
              <a:t>mm across</a:t>
            </a:r>
          </a:p>
          <a:p>
            <a:pPr marL="257169" indent="-257169" defTabSz="514337">
              <a:buFontTx/>
              <a:buChar char="-"/>
            </a:pPr>
            <a:r>
              <a:rPr lang="en-GB" sz="2400" dirty="0">
                <a:solidFill>
                  <a:prstClr val="black"/>
                </a:solidFill>
              </a:rPr>
              <a:t>3mm </a:t>
            </a:r>
            <a:r>
              <a:rPr lang="en-GB" sz="2400" dirty="0" smtClean="0">
                <a:solidFill>
                  <a:prstClr val="black"/>
                </a:solidFill>
              </a:rPr>
              <a:t>focal length</a:t>
            </a:r>
          </a:p>
          <a:p>
            <a:pPr marL="257169" indent="-257169" defTabSz="514337">
              <a:buFontTx/>
              <a:buChar char="-"/>
            </a:pPr>
            <a:endParaRPr lang="en-GB" sz="2400" dirty="0" smtClean="0">
              <a:solidFill>
                <a:prstClr val="black"/>
              </a:solidFill>
            </a:endParaRPr>
          </a:p>
          <a:p>
            <a:pPr marL="257169" indent="-257169" defTabSz="514337">
              <a:buFontTx/>
              <a:buChar char="-"/>
            </a:pPr>
            <a:r>
              <a:rPr lang="en-GB" sz="2400" dirty="0" smtClean="0">
                <a:solidFill>
                  <a:prstClr val="black"/>
                </a:solidFill>
              </a:rPr>
              <a:t>15 x 15 pixels behind each lens</a:t>
            </a:r>
            <a:endParaRPr lang="en-GB" sz="2400" dirty="0">
              <a:solidFill>
                <a:prstClr val="black"/>
              </a:solidFill>
            </a:endParaRPr>
          </a:p>
          <a:p>
            <a:pPr marL="257169" indent="-257169" defTabSz="514337">
              <a:buFontTx/>
              <a:buChar char="-"/>
            </a:pPr>
            <a:endParaRPr lang="en-GB" sz="2400" dirty="0">
              <a:solidFill>
                <a:prstClr val="black"/>
              </a:solidFill>
            </a:endParaRPr>
          </a:p>
          <a:p>
            <a:pPr marL="257169" indent="-257169" defTabSz="514337">
              <a:buFontTx/>
              <a:buChar char="-"/>
            </a:pPr>
            <a:r>
              <a:rPr lang="en-GB" sz="2400" dirty="0" smtClean="0">
                <a:solidFill>
                  <a:prstClr val="black"/>
                </a:solidFill>
              </a:rPr>
              <a:t>45</a:t>
            </a:r>
            <a:r>
              <a:rPr lang="en-US" sz="2400" dirty="0" smtClean="0"/>
              <a:t>°</a:t>
            </a:r>
            <a:r>
              <a:rPr lang="en-GB" sz="2400" dirty="0" smtClean="0">
                <a:solidFill>
                  <a:prstClr val="black"/>
                </a:solidFill>
              </a:rPr>
              <a:t> field of view</a:t>
            </a:r>
            <a:endParaRPr lang="en-GB" sz="2400" dirty="0">
              <a:solidFill>
                <a:prstClr val="black"/>
              </a:solidFill>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r="75054"/>
          <a:stretch/>
        </p:blipFill>
        <p:spPr>
          <a:xfrm>
            <a:off x="380999" y="1323619"/>
            <a:ext cx="3433599" cy="3418799"/>
          </a:xfrm>
          <a:prstGeom prst="rect">
            <a:avLst/>
          </a:prstGeom>
        </p:spPr>
      </p:pic>
      <p:sp>
        <p:nvSpPr>
          <p:cNvPr id="4" name="TextBox 3"/>
          <p:cNvSpPr txBox="1"/>
          <p:nvPr/>
        </p:nvSpPr>
        <p:spPr>
          <a:xfrm>
            <a:off x="649998" y="4742418"/>
            <a:ext cx="2895600" cy="369332"/>
          </a:xfrm>
          <a:prstGeom prst="rect">
            <a:avLst/>
          </a:prstGeom>
          <a:noFill/>
        </p:spPr>
        <p:txBody>
          <a:bodyPr wrap="square" rtlCol="0">
            <a:spAutoFit/>
          </a:bodyPr>
          <a:lstStyle/>
          <a:p>
            <a:r>
              <a:rPr lang="en-US" dirty="0" smtClean="0"/>
              <a:t>Small sample of larger sheet</a:t>
            </a:r>
            <a:endParaRPr lang="en-US" dirty="0"/>
          </a:p>
        </p:txBody>
      </p:sp>
    </p:spTree>
    <p:extLst>
      <p:ext uri="{BB962C8B-B14F-4D97-AF65-F5344CB8AC3E}">
        <p14:creationId xmlns:p14="http://schemas.microsoft.com/office/powerpoint/2010/main" val="22267240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Lenslet array – Integrated baffles</a:t>
            </a:r>
            <a:endParaRPr lang="en-GB" dirty="0"/>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l="1" r="49620"/>
          <a:stretch/>
        </p:blipFill>
        <p:spPr>
          <a:xfrm>
            <a:off x="-8965" y="1962150"/>
            <a:ext cx="3505201" cy="1728184"/>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l="50380" r="-4045"/>
          <a:stretch/>
        </p:blipFill>
        <p:spPr>
          <a:xfrm>
            <a:off x="3429000" y="1962150"/>
            <a:ext cx="3733800" cy="1728184"/>
          </a:xfrm>
          <a:prstGeom prst="rect">
            <a:avLst/>
          </a:prstGeom>
        </p:spPr>
      </p:pic>
      <p:sp>
        <p:nvSpPr>
          <p:cNvPr id="5" name="TextBox 4"/>
          <p:cNvSpPr txBox="1"/>
          <p:nvPr/>
        </p:nvSpPr>
        <p:spPr>
          <a:xfrm>
            <a:off x="228600" y="4629150"/>
            <a:ext cx="6858000" cy="369332"/>
          </a:xfrm>
          <a:prstGeom prst="rect">
            <a:avLst/>
          </a:prstGeom>
          <a:noFill/>
        </p:spPr>
        <p:txBody>
          <a:bodyPr wrap="square" rtlCol="0">
            <a:spAutoFit/>
          </a:bodyPr>
          <a:lstStyle/>
          <a:p>
            <a:r>
              <a:rPr lang="en-US" dirty="0" smtClean="0"/>
              <a:t>[Tompkin et al., Content-adaptive Lenticular Prints, SIGGRAPH 2013]</a:t>
            </a:r>
            <a:endParaRPr lang="en-US" dirty="0"/>
          </a:p>
        </p:txBody>
      </p:sp>
    </p:spTree>
    <p:extLst>
      <p:ext uri="{BB962C8B-B14F-4D97-AF65-F5344CB8AC3E}">
        <p14:creationId xmlns:p14="http://schemas.microsoft.com/office/powerpoint/2010/main" val="5858139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ackgroundRemoval t="24643" b="78928" l="1893" r="17038"/>
                    </a14:imgEffect>
                  </a14:imgLayer>
                </a14:imgProps>
              </a:ext>
            </a:extLst>
          </a:blip>
          <a:srcRect t="17857" r="81069" b="14286"/>
          <a:stretch/>
        </p:blipFill>
        <p:spPr>
          <a:xfrm>
            <a:off x="1132086" y="2615612"/>
            <a:ext cx="1452447" cy="1447800"/>
          </a:xfrm>
          <a:prstGeom prst="rect">
            <a:avLst/>
          </a:prstGeom>
        </p:spPr>
      </p:pic>
      <p:sp>
        <p:nvSpPr>
          <p:cNvPr id="2" name="Title 1"/>
          <p:cNvSpPr>
            <a:spLocks noGrp="1"/>
          </p:cNvSpPr>
          <p:nvPr>
            <p:ph type="title"/>
          </p:nvPr>
        </p:nvSpPr>
        <p:spPr/>
        <p:txBody>
          <a:bodyPr/>
          <a:lstStyle/>
          <a:p>
            <a:r>
              <a:rPr lang="en-US" dirty="0" smtClean="0"/>
              <a:t>Extending interaction space</a:t>
            </a:r>
            <a:endParaRPr lang="en-US" dirty="0"/>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828800" y="2266950"/>
            <a:ext cx="1971470" cy="1997753"/>
          </a:xfrm>
        </p:spPr>
      </p:pic>
      <p:cxnSp>
        <p:nvCxnSpPr>
          <p:cNvPr id="6" name="Straight Arrow Connector 5"/>
          <p:cNvCxnSpPr/>
          <p:nvPr/>
        </p:nvCxnSpPr>
        <p:spPr>
          <a:xfrm>
            <a:off x="3578086" y="2240446"/>
            <a:ext cx="1066800" cy="3810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a:off x="2471531" y="1849508"/>
            <a:ext cx="1066800" cy="3810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24400" y="2430946"/>
            <a:ext cx="902811" cy="369332"/>
          </a:xfrm>
          <a:prstGeom prst="rect">
            <a:avLst/>
          </a:prstGeom>
          <a:noFill/>
        </p:spPr>
        <p:txBody>
          <a:bodyPr wrap="none" rtlCol="0">
            <a:spAutoFit/>
          </a:bodyPr>
          <a:lstStyle/>
          <a:p>
            <a:r>
              <a:rPr lang="en-US" dirty="0" smtClean="0"/>
              <a:t>+50mm</a:t>
            </a:r>
            <a:endParaRPr lang="en-US" dirty="0"/>
          </a:p>
        </p:txBody>
      </p:sp>
      <p:sp>
        <p:nvSpPr>
          <p:cNvPr id="10" name="TextBox 9"/>
          <p:cNvSpPr txBox="1"/>
          <p:nvPr/>
        </p:nvSpPr>
        <p:spPr>
          <a:xfrm>
            <a:off x="1613603" y="1559602"/>
            <a:ext cx="857927" cy="369332"/>
          </a:xfrm>
          <a:prstGeom prst="rect">
            <a:avLst/>
          </a:prstGeom>
          <a:noFill/>
        </p:spPr>
        <p:txBody>
          <a:bodyPr wrap="none" rtlCol="0">
            <a:spAutoFit/>
          </a:bodyPr>
          <a:lstStyle/>
          <a:p>
            <a:r>
              <a:rPr lang="en-US" dirty="0" smtClean="0"/>
              <a:t>-50mm</a:t>
            </a:r>
            <a:endParaRPr lang="en-US" dirty="0"/>
          </a:p>
        </p:txBody>
      </p:sp>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24643" b="78928" l="1893" r="17038"/>
                    </a14:imgEffect>
                  </a14:imgLayer>
                </a14:imgProps>
              </a:ext>
            </a:extLst>
          </a:blip>
          <a:srcRect t="17857" r="81069" b="14286"/>
          <a:stretch/>
        </p:blipFill>
        <p:spPr>
          <a:xfrm>
            <a:off x="2966909" y="2986795"/>
            <a:ext cx="1452447" cy="1447800"/>
          </a:xfrm>
          <a:prstGeom prst="rect">
            <a:avLst/>
          </a:prstGeom>
        </p:spPr>
      </p:pic>
    </p:spTree>
    <p:extLst>
      <p:ext uri="{BB962C8B-B14F-4D97-AF65-F5344CB8AC3E}">
        <p14:creationId xmlns:p14="http://schemas.microsoft.com/office/powerpoint/2010/main" val="159609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Extending interaction space</a:t>
            </a:r>
            <a:endParaRPr lang="en-GB" dirty="0"/>
          </a:p>
        </p:txBody>
      </p:sp>
      <p:pic>
        <p:nvPicPr>
          <p:cNvPr id="5" name="Tompkin_UIST2015_LightfieldPainting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268017"/>
            <a:ext cx="6889747" cy="3875483"/>
          </a:xfrm>
          <a:prstGeom prst="rect">
            <a:avLst/>
          </a:prstGeom>
        </p:spPr>
      </p:pic>
    </p:spTree>
    <p:extLst>
      <p:ext uri="{BB962C8B-B14F-4D97-AF65-F5344CB8AC3E}">
        <p14:creationId xmlns:p14="http://schemas.microsoft.com/office/powerpoint/2010/main" val="18100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858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Tompkin_UIST2015_LightfieldPainting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50496" t="49763" r="-125" b="-197"/>
          <a:stretch>
            <a:fillRect/>
          </a:stretch>
        </p:blipFill>
        <p:spPr>
          <a:xfrm>
            <a:off x="0" y="590550"/>
            <a:ext cx="6890084" cy="3938587"/>
          </a:xfrm>
          <a:prstGeom prst="rect">
            <a:avLst/>
          </a:prstGeom>
        </p:spPr>
      </p:pic>
    </p:spTree>
    <p:extLst>
      <p:ext uri="{BB962C8B-B14F-4D97-AF65-F5344CB8AC3E}">
        <p14:creationId xmlns:p14="http://schemas.microsoft.com/office/powerpoint/2010/main" val="1508540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fill="hold" display="0">
                  <p:stCondLst>
                    <p:cond delay="indefinite"/>
                  </p:stCondLst>
                </p:cTn>
                <p:tgtEl>
                  <p:spTgt spid="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Optical relay</a:t>
            </a:r>
            <a:endParaRPr lang="en-GB" dirty="0"/>
          </a:p>
        </p:txBody>
      </p:sp>
      <p:pic>
        <p:nvPicPr>
          <p:cNvPr id="5" name="Tompkin_UIST2015_LightfieldPainting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268017"/>
            <a:ext cx="6889747" cy="3875483"/>
          </a:xfrm>
          <a:prstGeom prst="rect">
            <a:avLst/>
          </a:prstGeom>
        </p:spPr>
      </p:pic>
    </p:spTree>
    <p:extLst>
      <p:ext uri="{BB962C8B-B14F-4D97-AF65-F5344CB8AC3E}">
        <p14:creationId xmlns:p14="http://schemas.microsoft.com/office/powerpoint/2010/main" val="222723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Extending interaction space</a:t>
            </a:r>
            <a:endParaRPr lang="en-GB" dirty="0"/>
          </a:p>
        </p:txBody>
      </p:sp>
      <p:pic>
        <p:nvPicPr>
          <p:cNvPr id="5" name="Tompkin_UIST2015_LightfieldPainting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268017"/>
            <a:ext cx="6889747" cy="3875483"/>
          </a:xfrm>
          <a:prstGeom prst="rect">
            <a:avLst/>
          </a:prstGeom>
        </p:spPr>
      </p:pic>
    </p:spTree>
    <p:extLst>
      <p:ext uri="{BB962C8B-B14F-4D97-AF65-F5344CB8AC3E}">
        <p14:creationId xmlns:p14="http://schemas.microsoft.com/office/powerpoint/2010/main" val="173212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repeatCount="indefinite" fill="hold" display="0">
                  <p:stCondLst>
                    <p:cond delay="indefinite"/>
                  </p:stCondLst>
                </p:cTn>
                <p:tgtEl>
                  <p:spTgt spid="5"/>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Optical relay + baffles</a:t>
            </a:r>
            <a:endParaRPr lang="en-GB" dirty="0"/>
          </a:p>
        </p:txBody>
      </p:sp>
      <p:pic>
        <p:nvPicPr>
          <p:cNvPr id="5" name="Picture 4"/>
          <p:cNvPicPr>
            <a:picLocks noChangeAspect="1"/>
          </p:cNvPicPr>
          <p:nvPr/>
        </p:nvPicPr>
        <p:blipFill>
          <a:blip r:embed="rId3"/>
          <a:stretch>
            <a:fillRect/>
          </a:stretch>
        </p:blipFill>
        <p:spPr>
          <a:xfrm>
            <a:off x="285998" y="1657350"/>
            <a:ext cx="6269800" cy="2595562"/>
          </a:xfrm>
          <a:prstGeom prst="rect">
            <a:avLst/>
          </a:prstGeom>
        </p:spPr>
      </p:pic>
    </p:spTree>
    <p:extLst>
      <p:ext uri="{BB962C8B-B14F-4D97-AF65-F5344CB8AC3E}">
        <p14:creationId xmlns:p14="http://schemas.microsoft.com/office/powerpoint/2010/main" val="21730370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8" y="6970"/>
            <a:ext cx="5915025" cy="994172"/>
          </a:xfrm>
        </p:spPr>
        <p:txBody>
          <a:bodyPr/>
          <a:lstStyle/>
          <a:p>
            <a:r>
              <a:rPr lang="en-US" dirty="0" smtClean="0"/>
              <a:t>Limitations</a:t>
            </a:r>
            <a:endParaRPr lang="en-US" dirty="0"/>
          </a:p>
        </p:txBody>
      </p:sp>
      <p:sp>
        <p:nvSpPr>
          <p:cNvPr id="3" name="Content Placeholder 2"/>
          <p:cNvSpPr>
            <a:spLocks noGrp="1"/>
          </p:cNvSpPr>
          <p:nvPr>
            <p:ph idx="1"/>
          </p:nvPr>
        </p:nvSpPr>
        <p:spPr>
          <a:xfrm>
            <a:off x="471488" y="1001142"/>
            <a:ext cx="5915025" cy="4085208"/>
          </a:xfrm>
        </p:spPr>
        <p:txBody>
          <a:bodyPr>
            <a:normAutofit/>
          </a:bodyPr>
          <a:lstStyle/>
          <a:p>
            <a:r>
              <a:rPr lang="en-US" dirty="0" err="1" smtClean="0"/>
              <a:t>Spatio</a:t>
            </a:r>
            <a:r>
              <a:rPr lang="en-US" dirty="0" smtClean="0"/>
              <a:t>-angular trade-off</a:t>
            </a:r>
          </a:p>
          <a:p>
            <a:pPr lvl="1"/>
            <a:r>
              <a:rPr lang="en-US" dirty="0" smtClean="0"/>
              <a:t>…but our friend                         will fix this by 2020 ; )</a:t>
            </a:r>
          </a:p>
          <a:p>
            <a:pPr lvl="1"/>
            <a:endParaRPr lang="en-US" dirty="0"/>
          </a:p>
          <a:p>
            <a:r>
              <a:rPr lang="en-US" dirty="0" smtClean="0"/>
              <a:t>Projector/camera ‘bulk’</a:t>
            </a:r>
          </a:p>
          <a:p>
            <a:pPr lvl="1"/>
            <a:r>
              <a:rPr lang="en-US" dirty="0" smtClean="0"/>
              <a:t>New subpixel – R,G,B, IR in</a:t>
            </a:r>
          </a:p>
          <a:p>
            <a:pPr lvl="1"/>
            <a:r>
              <a:rPr lang="en-US" dirty="0" smtClean="0"/>
              <a:t>Like                         SUR40</a:t>
            </a:r>
          </a:p>
          <a:p>
            <a:pPr marL="342900" lvl="1" indent="0">
              <a:buNone/>
            </a:pPr>
            <a:endParaRPr lang="en-US" dirty="0"/>
          </a:p>
          <a:p>
            <a:r>
              <a:rPr lang="en-US" dirty="0"/>
              <a:t>Display depth of field</a:t>
            </a:r>
          </a:p>
          <a:p>
            <a:pPr lvl="1"/>
            <a:r>
              <a:rPr lang="en-US" dirty="0"/>
              <a:t>…but </a:t>
            </a:r>
            <a:r>
              <a:rPr lang="en-US" dirty="0" smtClean="0"/>
              <a:t>robustness to blur extends interaction </a:t>
            </a:r>
            <a:r>
              <a:rPr lang="en-US" dirty="0"/>
              <a:t>space by </a:t>
            </a:r>
            <a:r>
              <a:rPr lang="en-US" dirty="0" smtClean="0"/>
              <a:t>7x</a:t>
            </a:r>
          </a:p>
          <a:p>
            <a:endParaRPr lang="en-US" dirty="0"/>
          </a:p>
          <a:p>
            <a:r>
              <a:rPr lang="en-US" dirty="0" smtClean="0"/>
              <a:t>Pen roll – future work: non-symmetric light cone.</a:t>
            </a:r>
            <a:endParaRPr lang="en-US" dirty="0"/>
          </a:p>
          <a:p>
            <a:pPr lvl="1"/>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000" t="39334" r="8000" b="39333"/>
          <a:stretch/>
        </p:blipFill>
        <p:spPr>
          <a:xfrm>
            <a:off x="2619407" y="1387884"/>
            <a:ext cx="1144212" cy="217945"/>
          </a:xfrm>
          <a:prstGeom prst="rect">
            <a:avLst/>
          </a:prstGeom>
        </p:spPr>
      </p:pic>
      <p:pic>
        <p:nvPicPr>
          <p:cNvPr id="7170" name="Picture 2" descr="http://cdn2.sbnation.com/products/large/3388/done-samsung-sur40.jpg?131853455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63" t="7895" r="2631" b="7895"/>
          <a:stretch/>
        </p:blipFill>
        <p:spPr bwMode="auto">
          <a:xfrm>
            <a:off x="4572000" y="1733550"/>
            <a:ext cx="1981200" cy="18113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000" t="39334" r="8000" b="39333"/>
          <a:stretch/>
        </p:blipFill>
        <p:spPr>
          <a:xfrm>
            <a:off x="1539355" y="2676939"/>
            <a:ext cx="1090552" cy="207724"/>
          </a:xfrm>
          <a:prstGeom prst="rect">
            <a:avLst/>
          </a:prstGeom>
        </p:spPr>
      </p:pic>
    </p:spTree>
    <p:extLst>
      <p:ext uri="{BB962C8B-B14F-4D97-AF65-F5344CB8AC3E}">
        <p14:creationId xmlns:p14="http://schemas.microsoft.com/office/powerpoint/2010/main" val="119233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71488" y="1369218"/>
            <a:ext cx="6081712" cy="3774282"/>
          </a:xfrm>
        </p:spPr>
        <p:txBody>
          <a:bodyPr>
            <a:normAutofit lnSpcReduction="10000"/>
          </a:bodyPr>
          <a:lstStyle/>
          <a:p>
            <a:r>
              <a:rPr lang="en-US" dirty="0" smtClean="0"/>
              <a:t>Joint optical path for light field input and output</a:t>
            </a:r>
          </a:p>
          <a:p>
            <a:pPr lvl="1"/>
            <a:r>
              <a:rPr lang="en-US" dirty="0" smtClean="0"/>
              <a:t>Reciprocity: 	See where you draw </a:t>
            </a:r>
            <a:r>
              <a:rPr lang="en-US" dirty="0"/>
              <a:t>in 3D</a:t>
            </a:r>
            <a:r>
              <a:rPr lang="en-US" dirty="0" smtClean="0"/>
              <a:t/>
            </a:r>
            <a:br>
              <a:rPr lang="en-US" dirty="0" smtClean="0"/>
            </a:br>
            <a:r>
              <a:rPr lang="en-US" dirty="0" smtClean="0"/>
              <a:t>		     	Draw where you see in 3D</a:t>
            </a:r>
          </a:p>
          <a:p>
            <a:pPr lvl="1"/>
            <a:endParaRPr lang="en-US" dirty="0"/>
          </a:p>
          <a:p>
            <a:r>
              <a:rPr lang="en-US" dirty="0" smtClean="0"/>
              <a:t>IR pen sensing @ 150 Hz</a:t>
            </a:r>
          </a:p>
          <a:p>
            <a:pPr lvl="1"/>
            <a:r>
              <a:rPr lang="en-US" dirty="0" smtClean="0"/>
              <a:t>3D position – 0.2-0.3 mm precision, 2-3mm accuracy</a:t>
            </a:r>
          </a:p>
          <a:p>
            <a:pPr lvl="1"/>
            <a:r>
              <a:rPr lang="en-US" dirty="0" smtClean="0"/>
              <a:t>2D pan/tilt  – 0.2-0.3°       </a:t>
            </a:r>
            <a:r>
              <a:rPr lang="en-US" sz="800" dirty="0" smtClean="0"/>
              <a:t> </a:t>
            </a:r>
            <a:r>
              <a:rPr lang="en-US" dirty="0" smtClean="0"/>
              <a:t>precision, 2-3°      </a:t>
            </a:r>
            <a:r>
              <a:rPr lang="en-US" sz="1000" dirty="0" smtClean="0"/>
              <a:t> </a:t>
            </a:r>
            <a:r>
              <a:rPr lang="en-US" dirty="0" smtClean="0"/>
              <a:t>accuracy</a:t>
            </a:r>
          </a:p>
          <a:p>
            <a:pPr lvl="1"/>
            <a:r>
              <a:rPr lang="en-US" dirty="0" smtClean="0"/>
              <a:t>0-350 mm range within 50° FOV</a:t>
            </a:r>
          </a:p>
          <a:p>
            <a:pPr lvl="1"/>
            <a:r>
              <a:rPr lang="en-US" dirty="0" smtClean="0"/>
              <a:t>Precision equal to human hand jitter</a:t>
            </a:r>
          </a:p>
          <a:p>
            <a:pPr lvl="1"/>
            <a:endParaRPr lang="en-US" dirty="0"/>
          </a:p>
          <a:p>
            <a:r>
              <a:rPr lang="en-US" dirty="0" smtClean="0"/>
              <a:t>Two tricks:	Extending interaction with optical relay</a:t>
            </a:r>
            <a:br>
              <a:rPr lang="en-US" dirty="0" smtClean="0"/>
            </a:br>
            <a:r>
              <a:rPr lang="en-US" dirty="0" smtClean="0"/>
              <a:t>		Printing lenses with baffles</a:t>
            </a:r>
            <a:endParaRPr lang="en-US" dirty="0"/>
          </a:p>
        </p:txBody>
      </p:sp>
    </p:spTree>
    <p:extLst>
      <p:ext uri="{BB962C8B-B14F-4D97-AF65-F5344CB8AC3E}">
        <p14:creationId xmlns:p14="http://schemas.microsoft.com/office/powerpoint/2010/main" val="145348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471488" y="1369219"/>
            <a:ext cx="6386512" cy="3263504"/>
          </a:xfrm>
        </p:spPr>
        <p:txBody>
          <a:bodyPr>
            <a:normAutofit fontScale="92500" lnSpcReduction="10000"/>
          </a:bodyPr>
          <a:lstStyle/>
          <a:p>
            <a:pPr marL="0" indent="0">
              <a:buNone/>
            </a:pPr>
            <a:r>
              <a:rPr lang="en-US" dirty="0" smtClean="0"/>
              <a:t>Olivier </a:t>
            </a:r>
            <a:r>
              <a:rPr lang="en-US" dirty="0"/>
              <a:t>Bau, Daniel Haehn, Xavier </a:t>
            </a:r>
            <a:r>
              <a:rPr lang="en-US" dirty="0" smtClean="0"/>
              <a:t>Snelgrove, Stanislav </a:t>
            </a:r>
            <a:r>
              <a:rPr lang="en-US" dirty="0" err="1" smtClean="0"/>
              <a:t>Jakuscievski</a:t>
            </a:r>
            <a:r>
              <a:rPr lang="en-US" dirty="0" smtClean="0"/>
              <a:t>, Maryam Pashkam, Ken Nakayama, Lara Booth.</a:t>
            </a:r>
          </a:p>
          <a:p>
            <a:endParaRPr lang="en-US" dirty="0" smtClean="0"/>
          </a:p>
          <a:p>
            <a:pPr marL="0" indent="0">
              <a:buNone/>
            </a:pPr>
            <a:r>
              <a:rPr lang="en-US" dirty="0" smtClean="0"/>
              <a:t>Datasets: (New) Stanford </a:t>
            </a:r>
            <a:r>
              <a:rPr lang="en-US" dirty="0"/>
              <a:t>Light Field </a:t>
            </a:r>
            <a:r>
              <a:rPr lang="en-US" dirty="0" smtClean="0"/>
              <a:t>Archive, Stanford </a:t>
            </a:r>
            <a:r>
              <a:rPr lang="en-US" dirty="0"/>
              <a:t>3D Scanning </a:t>
            </a:r>
            <a:r>
              <a:rPr lang="en-US" dirty="0" smtClean="0"/>
              <a:t>Repository, and </a:t>
            </a:r>
            <a:r>
              <a:rPr lang="en-US" dirty="0"/>
              <a:t>I-R Entertainment Ltd., Morgan McGuire, and </a:t>
            </a:r>
            <a:r>
              <a:rPr lang="en-US" dirty="0" err="1"/>
              <a:t>Guedis</a:t>
            </a:r>
            <a:r>
              <a:rPr lang="en-US" dirty="0"/>
              <a:t> </a:t>
            </a:r>
            <a:r>
              <a:rPr lang="en-US" dirty="0" smtClean="0"/>
              <a:t>Cardenas.</a:t>
            </a:r>
          </a:p>
          <a:p>
            <a:endParaRPr lang="en-US" dirty="0"/>
          </a:p>
          <a:p>
            <a:pPr marL="0" indent="0">
              <a:buNone/>
            </a:pPr>
            <a:r>
              <a:rPr lang="en-US" dirty="0" smtClean="0"/>
              <a:t>Grants: ERC-2010-StG </a:t>
            </a:r>
            <a:r>
              <a:rPr lang="en-US" dirty="0"/>
              <a:t>259550 (“XSHAPE</a:t>
            </a:r>
            <a:r>
              <a:rPr lang="en-US" dirty="0" smtClean="0"/>
              <a:t>”), NSF </a:t>
            </a:r>
            <a:r>
              <a:rPr lang="en-US" dirty="0"/>
              <a:t>CGV-1110955</a:t>
            </a:r>
            <a:r>
              <a:rPr lang="en-US" dirty="0" smtClean="0"/>
              <a:t>.</a:t>
            </a:r>
          </a:p>
          <a:p>
            <a:endParaRPr lang="en-US" dirty="0"/>
          </a:p>
          <a:p>
            <a:pPr marL="0" indent="0">
              <a:buNone/>
            </a:pPr>
            <a:r>
              <a:rPr lang="en-US" dirty="0" smtClean="0"/>
              <a:t>Everyone who came to the demo ; )</a:t>
            </a:r>
            <a:endParaRPr lang="en-US" dirty="0"/>
          </a:p>
        </p:txBody>
      </p:sp>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9270" t="-49" r="13211" b="9445"/>
          <a:stretch/>
        </p:blipFill>
        <p:spPr>
          <a:xfrm>
            <a:off x="4800600" y="3790950"/>
            <a:ext cx="1905000" cy="1251838"/>
          </a:xfrm>
          <a:prstGeom prst="rect">
            <a:avLst/>
          </a:prstGeom>
        </p:spPr>
      </p:pic>
    </p:spTree>
    <p:extLst>
      <p:ext uri="{BB962C8B-B14F-4D97-AF65-F5344CB8AC3E}">
        <p14:creationId xmlns:p14="http://schemas.microsoft.com/office/powerpoint/2010/main" val="39774942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723" y="285750"/>
            <a:ext cx="6450553" cy="457200"/>
          </a:xfrm>
        </p:spPr>
        <p:txBody>
          <a:bodyPr>
            <a:noAutofit/>
          </a:bodyPr>
          <a:lstStyle/>
          <a:p>
            <a:r>
              <a:rPr lang="en-US" sz="2800" dirty="0" smtClean="0"/>
              <a:t>Joint 5D Pen Input for Light Field Displays</a:t>
            </a:r>
            <a:endParaRPr lang="en-US" sz="2800" dirty="0"/>
          </a:p>
        </p:txBody>
      </p:sp>
      <p:sp>
        <p:nvSpPr>
          <p:cNvPr id="3" name="Subtitle 2"/>
          <p:cNvSpPr>
            <a:spLocks noGrp="1"/>
          </p:cNvSpPr>
          <p:nvPr>
            <p:ph type="subTitle" idx="1"/>
          </p:nvPr>
        </p:nvSpPr>
        <p:spPr>
          <a:xfrm>
            <a:off x="857250" y="913883"/>
            <a:ext cx="5143500" cy="1581667"/>
          </a:xfrm>
        </p:spPr>
        <p:txBody>
          <a:bodyPr>
            <a:normAutofit/>
          </a:bodyPr>
          <a:lstStyle/>
          <a:p>
            <a:r>
              <a:rPr lang="en-US" sz="1600" b="1" dirty="0" smtClean="0"/>
              <a:t>James Tompkin</a:t>
            </a:r>
            <a:r>
              <a:rPr lang="en-US" sz="1600" dirty="0" smtClean="0"/>
              <a:t>, Samuel Muff, </a:t>
            </a:r>
            <a:r>
              <a:rPr lang="en-US" sz="1600" b="1" dirty="0" smtClean="0"/>
              <a:t>James McCann</a:t>
            </a:r>
            <a:r>
              <a:rPr lang="en-US" sz="1600" dirty="0" smtClean="0"/>
              <a:t>, </a:t>
            </a:r>
          </a:p>
          <a:p>
            <a:r>
              <a:rPr lang="en-US" sz="1600" dirty="0" smtClean="0"/>
              <a:t>Hanspeter Pfister, Jan Kautz, Marc Alexa, Wojciech Matusik</a:t>
            </a:r>
          </a:p>
          <a:p>
            <a:endParaRPr lang="en-US" sz="200" dirty="0" smtClean="0"/>
          </a:p>
          <a:p>
            <a:r>
              <a:rPr lang="en-US" sz="2800" dirty="0" smtClean="0"/>
              <a:t>Thank you - questions?</a:t>
            </a:r>
            <a:endParaRPr lang="en-US" dirty="0" smtClean="0"/>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6221" r="14287" b="26418"/>
          <a:stretch/>
        </p:blipFill>
        <p:spPr>
          <a:xfrm>
            <a:off x="145420" y="906176"/>
            <a:ext cx="769490" cy="88084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1457" y="906176"/>
            <a:ext cx="767827" cy="798540"/>
          </a:xfrm>
          <a:prstGeom prst="rect">
            <a:avLst/>
          </a:prstGeom>
        </p:spPr>
      </p:pic>
      <p:pic>
        <p:nvPicPr>
          <p:cNvPr id="14" name="Tompkin_UIST2015_LightfieldPainting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57250" y="2194932"/>
            <a:ext cx="5241898" cy="2948568"/>
          </a:xfrm>
          <a:prstGeom prst="rect">
            <a:avLst/>
          </a:prstGeom>
        </p:spPr>
      </p:pic>
    </p:spTree>
    <p:extLst>
      <p:ext uri="{BB962C8B-B14F-4D97-AF65-F5344CB8AC3E}">
        <p14:creationId xmlns:p14="http://schemas.microsoft.com/office/powerpoint/2010/main" val="240741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19"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4"/>
                                        </p:tgtEl>
                                      </p:cBhvr>
                                    </p:cmd>
                                  </p:childTnLst>
                                </p:cTn>
                              </p:par>
                            </p:childTnLst>
                          </p:cTn>
                        </p:par>
                      </p:childTnLst>
                    </p:cTn>
                  </p:par>
                </p:childTnLst>
              </p:cTn>
              <p:nextCondLst>
                <p:cond evt="onClick" delay="0">
                  <p:tgtEl>
                    <p:spTgt spid="14"/>
                  </p:tgtEl>
                </p:cond>
              </p:nextCondLst>
            </p:seq>
            <p:video>
              <p:cMediaNode vol="80000" mute="1">
                <p:cTn id="17" repeatCount="indefinite" fill="hold" display="0">
                  <p:stCondLst>
                    <p:cond delay="indefinite"/>
                  </p:stCondLst>
                </p:cTn>
                <p:tgtEl>
                  <p:spTgt spid="14"/>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250" y="285750"/>
            <a:ext cx="6762750" cy="4613283"/>
          </a:xfrm>
          <a:prstGeom prst="rect">
            <a:avLst/>
          </a:prstGeom>
        </p:spPr>
      </p:pic>
      <p:sp>
        <p:nvSpPr>
          <p:cNvPr id="5" name="Rectangle 4"/>
          <p:cNvSpPr/>
          <p:nvPr/>
        </p:nvSpPr>
        <p:spPr>
          <a:xfrm>
            <a:off x="3733800" y="4248150"/>
            <a:ext cx="2971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57800" y="2190750"/>
            <a:ext cx="1447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600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7300" y="707779"/>
            <a:ext cx="4343400" cy="4424105"/>
          </a:xfrm>
          <a:prstGeom prst="rect">
            <a:avLst/>
          </a:prstGeom>
        </p:spPr>
      </p:pic>
      <p:sp>
        <p:nvSpPr>
          <p:cNvPr id="2" name="Title 1"/>
          <p:cNvSpPr>
            <a:spLocks noGrp="1"/>
          </p:cNvSpPr>
          <p:nvPr>
            <p:ph type="title"/>
          </p:nvPr>
        </p:nvSpPr>
        <p:spPr>
          <a:xfrm>
            <a:off x="2255044" y="-98095"/>
            <a:ext cx="2347912" cy="994172"/>
          </a:xfrm>
        </p:spPr>
        <p:txBody>
          <a:bodyPr/>
          <a:lstStyle/>
          <a:p>
            <a:r>
              <a:rPr lang="en-US" dirty="0" smtClean="0"/>
              <a:t>Optical relay</a:t>
            </a:r>
            <a:endParaRPr lang="en-US" dirty="0"/>
          </a:p>
        </p:txBody>
      </p:sp>
    </p:spTree>
    <p:extLst>
      <p:ext uri="{BB962C8B-B14F-4D97-AF65-F5344CB8AC3E}">
        <p14:creationId xmlns:p14="http://schemas.microsoft.com/office/powerpoint/2010/main" val="2854782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08446" y="688090"/>
            <a:ext cx="2186777" cy="3812474"/>
          </a:xfrm>
          <a:prstGeom prst="rect">
            <a:avLst/>
          </a:prstGeom>
        </p:spPr>
      </p:pic>
      <p:sp>
        <p:nvSpPr>
          <p:cNvPr id="5" name="Left Brace 4"/>
          <p:cNvSpPr/>
          <p:nvPr/>
        </p:nvSpPr>
        <p:spPr>
          <a:xfrm>
            <a:off x="1962443" y="1181029"/>
            <a:ext cx="474785" cy="2967404"/>
          </a:xfrm>
          <a:prstGeom prst="leftBrace">
            <a:avLst/>
          </a:prstGeom>
        </p:spPr>
        <p:style>
          <a:lnRef idx="1">
            <a:schemeClr val="accent1"/>
          </a:lnRef>
          <a:fillRef idx="0">
            <a:schemeClr val="accent1"/>
          </a:fillRef>
          <a:effectRef idx="0">
            <a:schemeClr val="accent1"/>
          </a:effectRef>
          <a:fontRef idx="minor">
            <a:schemeClr val="tx1"/>
          </a:fontRef>
        </p:style>
        <p:txBody>
          <a:bodyPr lIns="51434" tIns="25717" rIns="51434" bIns="25717" rtlCol="0" anchor="ctr"/>
          <a:lstStyle/>
          <a:p>
            <a:pPr algn="ctr" defTabSz="514337"/>
            <a:endParaRPr lang="en-GB" sz="1050">
              <a:solidFill>
                <a:prstClr val="black"/>
              </a:solidFill>
            </a:endParaRPr>
          </a:p>
        </p:txBody>
      </p:sp>
      <p:sp>
        <p:nvSpPr>
          <p:cNvPr id="6" name="TextBox 5"/>
          <p:cNvSpPr txBox="1"/>
          <p:nvPr/>
        </p:nvSpPr>
        <p:spPr>
          <a:xfrm>
            <a:off x="846701" y="2399641"/>
            <a:ext cx="1305658" cy="467435"/>
          </a:xfrm>
          <a:prstGeom prst="rect">
            <a:avLst/>
          </a:prstGeom>
          <a:noFill/>
        </p:spPr>
        <p:txBody>
          <a:bodyPr wrap="square" lIns="51434" tIns="25717" rIns="51434" bIns="25717" rtlCol="0">
            <a:spAutoFit/>
          </a:bodyPr>
          <a:lstStyle/>
          <a:p>
            <a:pPr defTabSz="514337"/>
            <a:r>
              <a:rPr lang="en-GB" sz="2700" dirty="0">
                <a:solidFill>
                  <a:prstClr val="black"/>
                </a:solidFill>
              </a:rPr>
              <a:t>Lens</a:t>
            </a:r>
          </a:p>
        </p:txBody>
      </p:sp>
      <p:sp>
        <p:nvSpPr>
          <p:cNvPr id="7" name="TextBox 6"/>
          <p:cNvSpPr txBox="1"/>
          <p:nvPr/>
        </p:nvSpPr>
        <p:spPr>
          <a:xfrm>
            <a:off x="4608181" y="4219650"/>
            <a:ext cx="488593" cy="259685"/>
          </a:xfrm>
          <a:prstGeom prst="rect">
            <a:avLst/>
          </a:prstGeom>
          <a:noFill/>
        </p:spPr>
        <p:txBody>
          <a:bodyPr wrap="none" lIns="51434" tIns="25717" rIns="51434" bIns="25717" rtlCol="0">
            <a:spAutoFit/>
          </a:bodyPr>
          <a:lstStyle/>
          <a:p>
            <a:pPr defTabSz="514337"/>
            <a:r>
              <a:rPr lang="en-GB" sz="1350" i="1" dirty="0">
                <a:solidFill>
                  <a:prstClr val="black"/>
                </a:solidFill>
                <a:latin typeface="Times New Roman" panose="02020603050405020304" pitchFamily="18" charset="0"/>
                <a:cs typeface="Times New Roman" panose="02020603050405020304" pitchFamily="18" charset="0"/>
              </a:rPr>
              <a:t>width</a:t>
            </a:r>
          </a:p>
        </p:txBody>
      </p:sp>
    </p:spTree>
    <p:extLst>
      <p:ext uri="{BB962C8B-B14F-4D97-AF65-F5344CB8AC3E}">
        <p14:creationId xmlns:p14="http://schemas.microsoft.com/office/powerpoint/2010/main" val="943902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Display pixel density</a:t>
            </a:r>
            <a:endParaRPr lang="en-US" dirty="0"/>
          </a:p>
        </p:txBody>
      </p:sp>
      <p:sp>
        <p:nvSpPr>
          <p:cNvPr id="3" name="Content Placeholder 2"/>
          <p:cNvSpPr>
            <a:spLocks noGrp="1"/>
          </p:cNvSpPr>
          <p:nvPr>
            <p:ph idx="1"/>
          </p:nvPr>
        </p:nvSpPr>
        <p:spPr>
          <a:xfrm>
            <a:off x="471487" y="1669852"/>
            <a:ext cx="6386513" cy="3473648"/>
          </a:xfrm>
        </p:spPr>
        <p:txBody>
          <a:bodyPr>
            <a:normAutofit/>
          </a:bodyPr>
          <a:lstStyle/>
          <a:p>
            <a:pPr marL="0" indent="0">
              <a:buNone/>
            </a:pPr>
            <a:r>
              <a:rPr lang="en-US" dirty="0" smtClean="0"/>
              <a:t>My first monitor: 			40 </a:t>
            </a:r>
            <a:r>
              <a:rPr lang="en-US" dirty="0" err="1" smtClean="0"/>
              <a:t>ppi</a:t>
            </a:r>
            <a:endParaRPr lang="en-US" dirty="0" smtClean="0"/>
          </a:p>
          <a:p>
            <a:pPr marL="0" indent="0">
              <a:buNone/>
            </a:pPr>
            <a:endParaRPr lang="en-US" dirty="0"/>
          </a:p>
          <a:p>
            <a:pPr marL="0" indent="0">
              <a:buNone/>
            </a:pPr>
            <a:endParaRPr lang="en-US" dirty="0" smtClean="0"/>
          </a:p>
          <a:p>
            <a:pPr marL="0" indent="0">
              <a:buNone/>
            </a:pPr>
            <a:r>
              <a:rPr lang="en-US" dirty="0" smtClean="0"/>
              <a:t>Apple ‘Retina’ laptop: 		250 </a:t>
            </a:r>
            <a:r>
              <a:rPr lang="en-US" dirty="0" err="1" smtClean="0"/>
              <a:t>ppi</a:t>
            </a:r>
            <a:endParaRPr lang="en-US" dirty="0" smtClean="0"/>
          </a:p>
          <a:p>
            <a:pPr marL="0" indent="0">
              <a:buNone/>
            </a:pPr>
            <a:endParaRPr lang="en-US" dirty="0"/>
          </a:p>
          <a:p>
            <a:pPr marL="0" indent="0">
              <a:buNone/>
            </a:pPr>
            <a:endParaRPr lang="en-US" dirty="0" smtClean="0"/>
          </a:p>
          <a:p>
            <a:pPr marL="0" indent="0">
              <a:buNone/>
            </a:pPr>
            <a:r>
              <a:rPr lang="en-US" dirty="0" smtClean="0"/>
              <a:t>5” Smartphone: 			</a:t>
            </a:r>
            <a:r>
              <a:rPr lang="en-US" dirty="0"/>
              <a:t>5</a:t>
            </a:r>
            <a:r>
              <a:rPr lang="en-US" dirty="0" smtClean="0"/>
              <a:t>00 </a:t>
            </a:r>
            <a:r>
              <a:rPr lang="en-US" dirty="0" err="1" smtClean="0"/>
              <a:t>ppi</a:t>
            </a:r>
            <a:endParaRPr lang="en-US" dirty="0"/>
          </a:p>
        </p:txBody>
      </p:sp>
      <p:pic>
        <p:nvPicPr>
          <p:cNvPr id="4098" name="Picture 2" descr="http://static.ddmcdn.com/gif/1980s-t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268017"/>
            <a:ext cx="1433511" cy="107513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zapp0.staticworld.net/reviews/graphics/products/uploaded/apple_15inch_macbook_pro_with_retina_display_1218250_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2571750"/>
            <a:ext cx="1431925" cy="96643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cdn2.pcadvisor.co.uk/cmsdata/features/3531559/Samsung_Galaxy_S6_6_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9212" y="3766781"/>
            <a:ext cx="1526328" cy="858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51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fade">
                                      <p:cBhvr>
                                        <p:cTn id="10" dur="5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104"/>
                                        </p:tgtEl>
                                        <p:attrNameLst>
                                          <p:attrName>style.visibility</p:attrName>
                                        </p:attrNameLst>
                                      </p:cBhvr>
                                      <p:to>
                                        <p:strVal val="visible"/>
                                      </p:to>
                                    </p:set>
                                    <p:animEffect transition="in" filter="fade">
                                      <p:cBhvr>
                                        <p:cTn id="18"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7852" y="829031"/>
            <a:ext cx="5915025" cy="745629"/>
          </a:xfrm>
        </p:spPr>
        <p:txBody>
          <a:bodyPr/>
          <a:lstStyle/>
          <a:p>
            <a:r>
              <a:rPr lang="en-GB" dirty="0" smtClean="0"/>
              <a:t>Lenses, baby, lenses</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746" y="1677765"/>
            <a:ext cx="3261254" cy="2447628"/>
          </a:xfrm>
        </p:spPr>
      </p:pic>
      <p:cxnSp>
        <p:nvCxnSpPr>
          <p:cNvPr id="6" name="Straight Connector 5"/>
          <p:cNvCxnSpPr/>
          <p:nvPr/>
        </p:nvCxnSpPr>
        <p:spPr>
          <a:xfrm>
            <a:off x="4047292" y="3070164"/>
            <a:ext cx="2580323"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100869" y="3071504"/>
            <a:ext cx="185381" cy="182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8" name="Rectangle 7"/>
          <p:cNvSpPr/>
          <p:nvPr/>
        </p:nvSpPr>
        <p:spPr>
          <a:xfrm>
            <a:off x="4307681" y="3071504"/>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9" name="Rectangle 8"/>
          <p:cNvSpPr/>
          <p:nvPr/>
        </p:nvSpPr>
        <p:spPr>
          <a:xfrm>
            <a:off x="4514494" y="3071030"/>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1" name="Rectangle 10"/>
          <p:cNvSpPr/>
          <p:nvPr/>
        </p:nvSpPr>
        <p:spPr>
          <a:xfrm>
            <a:off x="4721305" y="3071030"/>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2" name="Rectangle 11"/>
          <p:cNvSpPr/>
          <p:nvPr/>
        </p:nvSpPr>
        <p:spPr>
          <a:xfrm>
            <a:off x="4928116" y="3071030"/>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3" name="Rectangle 12"/>
          <p:cNvSpPr/>
          <p:nvPr/>
        </p:nvSpPr>
        <p:spPr>
          <a:xfrm>
            <a:off x="5134927" y="3073235"/>
            <a:ext cx="185381" cy="182001"/>
          </a:xfrm>
          <a:prstGeom prst="rect">
            <a:avLst/>
          </a:prstGeom>
        </p:spPr>
        <p:style>
          <a:lnRef idx="2">
            <a:schemeClr val="dk1">
              <a:shade val="50000"/>
            </a:schemeClr>
          </a:lnRef>
          <a:fillRef idx="1">
            <a:schemeClr val="dk1"/>
          </a:fillRef>
          <a:effectRef idx="0">
            <a:schemeClr val="dk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4" name="Rectangle 13"/>
          <p:cNvSpPr/>
          <p:nvPr/>
        </p:nvSpPr>
        <p:spPr>
          <a:xfrm>
            <a:off x="5347098" y="3071896"/>
            <a:ext cx="185381" cy="18200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5" name="Rectangle 14"/>
          <p:cNvSpPr/>
          <p:nvPr/>
        </p:nvSpPr>
        <p:spPr>
          <a:xfrm>
            <a:off x="5553909" y="3071003"/>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6" name="Rectangle 15"/>
          <p:cNvSpPr/>
          <p:nvPr/>
        </p:nvSpPr>
        <p:spPr>
          <a:xfrm>
            <a:off x="5760720" y="3071868"/>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7" name="Rectangle 16"/>
          <p:cNvSpPr/>
          <p:nvPr/>
        </p:nvSpPr>
        <p:spPr>
          <a:xfrm>
            <a:off x="5972890" y="3071504"/>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8" name="Rectangle 17"/>
          <p:cNvSpPr/>
          <p:nvPr/>
        </p:nvSpPr>
        <p:spPr>
          <a:xfrm>
            <a:off x="6179701" y="3071504"/>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9" name="Rectangle 18"/>
          <p:cNvSpPr/>
          <p:nvPr/>
        </p:nvSpPr>
        <p:spPr>
          <a:xfrm>
            <a:off x="6386512" y="3072370"/>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20" name="TextBox 19"/>
          <p:cNvSpPr txBox="1"/>
          <p:nvPr/>
        </p:nvSpPr>
        <p:spPr>
          <a:xfrm>
            <a:off x="3490615" y="3064198"/>
            <a:ext cx="614363" cy="213519"/>
          </a:xfrm>
          <a:prstGeom prst="rect">
            <a:avLst/>
          </a:prstGeom>
          <a:noFill/>
        </p:spPr>
        <p:txBody>
          <a:bodyPr wrap="square" lIns="51434" tIns="25717" rIns="51434" bIns="25717" rtlCol="0">
            <a:spAutoFit/>
          </a:bodyPr>
          <a:lstStyle/>
          <a:p>
            <a:pPr defTabSz="514337"/>
            <a:r>
              <a:rPr lang="en-GB" sz="1050" dirty="0">
                <a:solidFill>
                  <a:prstClr val="black"/>
                </a:solidFill>
              </a:rPr>
              <a:t>Pixels</a:t>
            </a:r>
          </a:p>
        </p:txBody>
      </p:sp>
      <p:sp>
        <p:nvSpPr>
          <p:cNvPr id="21" name="Rectangle 20"/>
          <p:cNvSpPr/>
          <p:nvPr/>
        </p:nvSpPr>
        <p:spPr>
          <a:xfrm>
            <a:off x="2429316" y="3064199"/>
            <a:ext cx="482698" cy="871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cxnSp>
        <p:nvCxnSpPr>
          <p:cNvPr id="23" name="Straight Connector 22"/>
          <p:cNvCxnSpPr/>
          <p:nvPr/>
        </p:nvCxnSpPr>
        <p:spPr>
          <a:xfrm>
            <a:off x="2912013" y="3151382"/>
            <a:ext cx="1135280" cy="2769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909622" y="2977295"/>
            <a:ext cx="1051485" cy="789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4098192" y="2732995"/>
            <a:ext cx="404099" cy="312761"/>
            <a:chOff x="7605604" y="1168400"/>
            <a:chExt cx="1071097" cy="828995"/>
          </a:xfrm>
        </p:grpSpPr>
        <p:sp>
          <p:nvSpPr>
            <p:cNvPr id="3" name="Arc 2"/>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10" name="Straight Connector 9"/>
            <p:cNvCxnSpPr>
              <a:stCxn id="3"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4513006" y="2734171"/>
            <a:ext cx="404099" cy="312761"/>
            <a:chOff x="7605604" y="1168400"/>
            <a:chExt cx="1071097" cy="828995"/>
          </a:xfrm>
        </p:grpSpPr>
        <p:sp>
          <p:nvSpPr>
            <p:cNvPr id="51" name="Arc 50"/>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58" name="Straight Connector 57"/>
            <p:cNvCxnSpPr>
              <a:stCxn id="51"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1"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4923297" y="2732995"/>
            <a:ext cx="404099" cy="312761"/>
            <a:chOff x="7605604" y="1168400"/>
            <a:chExt cx="1071097" cy="828995"/>
          </a:xfrm>
        </p:grpSpPr>
        <p:sp>
          <p:nvSpPr>
            <p:cNvPr id="62" name="Arc 61"/>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63" name="Straight Connector 62"/>
            <p:cNvCxnSpPr>
              <a:stCxn id="62"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5340668" y="2734171"/>
            <a:ext cx="404099" cy="312761"/>
            <a:chOff x="7605604" y="1168400"/>
            <a:chExt cx="1071097" cy="828995"/>
          </a:xfrm>
        </p:grpSpPr>
        <p:sp>
          <p:nvSpPr>
            <p:cNvPr id="77" name="Arc 76"/>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78" name="Straight Connector 77"/>
            <p:cNvCxnSpPr>
              <a:stCxn id="77"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77"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5753641" y="2732995"/>
            <a:ext cx="404099" cy="312761"/>
            <a:chOff x="7605604" y="1168400"/>
            <a:chExt cx="1071097" cy="828995"/>
          </a:xfrm>
        </p:grpSpPr>
        <p:sp>
          <p:nvSpPr>
            <p:cNvPr id="82" name="Arc 81"/>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83" name="Straight Connector 82"/>
            <p:cNvCxnSpPr>
              <a:stCxn id="82"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82"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6173813" y="2734171"/>
            <a:ext cx="404099" cy="312761"/>
            <a:chOff x="7605604" y="1168400"/>
            <a:chExt cx="1071097" cy="828995"/>
          </a:xfrm>
        </p:grpSpPr>
        <p:sp>
          <p:nvSpPr>
            <p:cNvPr id="87" name="Arc 86"/>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88" name="Straight Connector 87"/>
            <p:cNvCxnSpPr>
              <a:stCxn id="87"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7"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4047293" y="1597893"/>
            <a:ext cx="1577902" cy="467435"/>
          </a:xfrm>
          <a:prstGeom prst="rect">
            <a:avLst/>
          </a:prstGeom>
          <a:noFill/>
        </p:spPr>
        <p:txBody>
          <a:bodyPr wrap="square" lIns="51434" tIns="25717" rIns="51434" bIns="25717" rtlCol="0">
            <a:spAutoFit/>
          </a:bodyPr>
          <a:lstStyle/>
          <a:p>
            <a:pPr defTabSz="514337"/>
            <a:r>
              <a:rPr lang="en-GB" sz="1350" dirty="0">
                <a:solidFill>
                  <a:prstClr val="black"/>
                </a:solidFill>
              </a:rPr>
              <a:t>Number of views?</a:t>
            </a:r>
          </a:p>
          <a:p>
            <a:pPr defTabSz="514337"/>
            <a:r>
              <a:rPr lang="en-GB" sz="1350" dirty="0">
                <a:solidFill>
                  <a:prstClr val="black"/>
                </a:solidFill>
              </a:rPr>
              <a:t>Spatial resolution?</a:t>
            </a:r>
          </a:p>
        </p:txBody>
      </p:sp>
    </p:spTree>
    <p:extLst>
      <p:ext uri="{BB962C8B-B14F-4D97-AF65-F5344CB8AC3E}">
        <p14:creationId xmlns:p14="http://schemas.microsoft.com/office/powerpoint/2010/main" val="3288962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7852" y="829031"/>
            <a:ext cx="5915025" cy="745629"/>
          </a:xfrm>
        </p:spPr>
        <p:txBody>
          <a:bodyPr/>
          <a:lstStyle/>
          <a:p>
            <a:r>
              <a:rPr lang="en-GB" dirty="0" smtClean="0"/>
              <a:t>Lenses, baby, lenses</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746" y="1677765"/>
            <a:ext cx="3261254" cy="2447628"/>
          </a:xfrm>
        </p:spPr>
      </p:pic>
      <p:cxnSp>
        <p:nvCxnSpPr>
          <p:cNvPr id="6" name="Straight Connector 5"/>
          <p:cNvCxnSpPr/>
          <p:nvPr/>
        </p:nvCxnSpPr>
        <p:spPr>
          <a:xfrm>
            <a:off x="4047292" y="3070164"/>
            <a:ext cx="2580323"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100869" y="3071504"/>
            <a:ext cx="185381" cy="182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8" name="Rectangle 7"/>
          <p:cNvSpPr/>
          <p:nvPr/>
        </p:nvSpPr>
        <p:spPr>
          <a:xfrm>
            <a:off x="4307681" y="3071504"/>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9" name="Rectangle 8"/>
          <p:cNvSpPr/>
          <p:nvPr/>
        </p:nvSpPr>
        <p:spPr>
          <a:xfrm>
            <a:off x="4514494" y="3071030"/>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1" name="Rectangle 10"/>
          <p:cNvSpPr/>
          <p:nvPr/>
        </p:nvSpPr>
        <p:spPr>
          <a:xfrm>
            <a:off x="4721305" y="3071030"/>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2" name="Rectangle 11"/>
          <p:cNvSpPr/>
          <p:nvPr/>
        </p:nvSpPr>
        <p:spPr>
          <a:xfrm>
            <a:off x="4928116" y="3071030"/>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3" name="Rectangle 12"/>
          <p:cNvSpPr/>
          <p:nvPr/>
        </p:nvSpPr>
        <p:spPr>
          <a:xfrm>
            <a:off x="5134927" y="3073235"/>
            <a:ext cx="185381" cy="182001"/>
          </a:xfrm>
          <a:prstGeom prst="rect">
            <a:avLst/>
          </a:prstGeom>
        </p:spPr>
        <p:style>
          <a:lnRef idx="2">
            <a:schemeClr val="dk1">
              <a:shade val="50000"/>
            </a:schemeClr>
          </a:lnRef>
          <a:fillRef idx="1">
            <a:schemeClr val="dk1"/>
          </a:fillRef>
          <a:effectRef idx="0">
            <a:schemeClr val="dk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4" name="Rectangle 13"/>
          <p:cNvSpPr/>
          <p:nvPr/>
        </p:nvSpPr>
        <p:spPr>
          <a:xfrm>
            <a:off x="5347098" y="3071896"/>
            <a:ext cx="185381" cy="18200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5" name="Rectangle 14"/>
          <p:cNvSpPr/>
          <p:nvPr/>
        </p:nvSpPr>
        <p:spPr>
          <a:xfrm>
            <a:off x="5553909" y="3071003"/>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6" name="Rectangle 15"/>
          <p:cNvSpPr/>
          <p:nvPr/>
        </p:nvSpPr>
        <p:spPr>
          <a:xfrm>
            <a:off x="5760720" y="3071868"/>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7" name="Rectangle 16"/>
          <p:cNvSpPr/>
          <p:nvPr/>
        </p:nvSpPr>
        <p:spPr>
          <a:xfrm>
            <a:off x="5972890" y="3071504"/>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8" name="Rectangle 17"/>
          <p:cNvSpPr/>
          <p:nvPr/>
        </p:nvSpPr>
        <p:spPr>
          <a:xfrm>
            <a:off x="6179701" y="3071504"/>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9" name="Rectangle 18"/>
          <p:cNvSpPr/>
          <p:nvPr/>
        </p:nvSpPr>
        <p:spPr>
          <a:xfrm>
            <a:off x="6386512" y="3072370"/>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20" name="TextBox 19"/>
          <p:cNvSpPr txBox="1"/>
          <p:nvPr/>
        </p:nvSpPr>
        <p:spPr>
          <a:xfrm>
            <a:off x="3490615" y="3064198"/>
            <a:ext cx="614363" cy="213519"/>
          </a:xfrm>
          <a:prstGeom prst="rect">
            <a:avLst/>
          </a:prstGeom>
          <a:noFill/>
        </p:spPr>
        <p:txBody>
          <a:bodyPr wrap="square" lIns="51434" tIns="25717" rIns="51434" bIns="25717" rtlCol="0">
            <a:spAutoFit/>
          </a:bodyPr>
          <a:lstStyle/>
          <a:p>
            <a:pPr defTabSz="514337"/>
            <a:r>
              <a:rPr lang="en-GB" sz="1050" dirty="0">
                <a:solidFill>
                  <a:prstClr val="black"/>
                </a:solidFill>
              </a:rPr>
              <a:t>Pixels</a:t>
            </a:r>
          </a:p>
        </p:txBody>
      </p:sp>
      <p:sp>
        <p:nvSpPr>
          <p:cNvPr id="21" name="Rectangle 20"/>
          <p:cNvSpPr/>
          <p:nvPr/>
        </p:nvSpPr>
        <p:spPr>
          <a:xfrm>
            <a:off x="2429316" y="3064199"/>
            <a:ext cx="482698" cy="871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cxnSp>
        <p:nvCxnSpPr>
          <p:cNvPr id="23" name="Straight Connector 22"/>
          <p:cNvCxnSpPr/>
          <p:nvPr/>
        </p:nvCxnSpPr>
        <p:spPr>
          <a:xfrm>
            <a:off x="2912013" y="3151382"/>
            <a:ext cx="1135280" cy="2769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909622" y="2977295"/>
            <a:ext cx="1051485" cy="789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4098190" y="2579496"/>
            <a:ext cx="616790" cy="466259"/>
            <a:chOff x="7605604" y="1168400"/>
            <a:chExt cx="1071097" cy="828995"/>
          </a:xfrm>
        </p:grpSpPr>
        <p:sp>
          <p:nvSpPr>
            <p:cNvPr id="3" name="Arc 2"/>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10" name="Straight Connector 9"/>
            <p:cNvCxnSpPr>
              <a:stCxn id="3"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4731310" y="2561545"/>
            <a:ext cx="591806" cy="478316"/>
            <a:chOff x="7605604" y="1168400"/>
            <a:chExt cx="1071097" cy="828995"/>
          </a:xfrm>
        </p:grpSpPr>
        <p:sp>
          <p:nvSpPr>
            <p:cNvPr id="51" name="Arc 50"/>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58" name="Straight Connector 57"/>
            <p:cNvCxnSpPr>
              <a:stCxn id="51"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1"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5355772" y="2569709"/>
            <a:ext cx="590330" cy="460635"/>
            <a:chOff x="7605604" y="1168400"/>
            <a:chExt cx="1071097" cy="828995"/>
          </a:xfrm>
        </p:grpSpPr>
        <p:sp>
          <p:nvSpPr>
            <p:cNvPr id="62" name="Arc 61"/>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63" name="Straight Connector 62"/>
            <p:cNvCxnSpPr>
              <a:stCxn id="62"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5968095" y="2561545"/>
            <a:ext cx="603800" cy="467223"/>
            <a:chOff x="7605604" y="1168400"/>
            <a:chExt cx="1071097" cy="828995"/>
          </a:xfrm>
        </p:grpSpPr>
        <p:sp>
          <p:nvSpPr>
            <p:cNvPr id="77" name="Arc 76"/>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78" name="Straight Connector 77"/>
            <p:cNvCxnSpPr>
              <a:stCxn id="77"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77"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4047293" y="1597893"/>
            <a:ext cx="1577902" cy="467435"/>
          </a:xfrm>
          <a:prstGeom prst="rect">
            <a:avLst/>
          </a:prstGeom>
          <a:noFill/>
        </p:spPr>
        <p:txBody>
          <a:bodyPr wrap="square" lIns="51434" tIns="25717" rIns="51434" bIns="25717" rtlCol="0">
            <a:spAutoFit/>
          </a:bodyPr>
          <a:lstStyle/>
          <a:p>
            <a:pPr defTabSz="514337"/>
            <a:r>
              <a:rPr lang="en-GB" sz="1350" dirty="0">
                <a:solidFill>
                  <a:prstClr val="black"/>
                </a:solidFill>
              </a:rPr>
              <a:t>Number of views?</a:t>
            </a:r>
          </a:p>
          <a:p>
            <a:pPr defTabSz="514337"/>
            <a:r>
              <a:rPr lang="en-GB" sz="1350" dirty="0">
                <a:solidFill>
                  <a:prstClr val="black"/>
                </a:solidFill>
              </a:rPr>
              <a:t>Spatial resolution?</a:t>
            </a:r>
          </a:p>
        </p:txBody>
      </p:sp>
    </p:spTree>
    <p:extLst>
      <p:ext uri="{BB962C8B-B14F-4D97-AF65-F5344CB8AC3E}">
        <p14:creationId xmlns:p14="http://schemas.microsoft.com/office/powerpoint/2010/main" val="4060893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7852" y="829031"/>
            <a:ext cx="5915025" cy="745629"/>
          </a:xfrm>
        </p:spPr>
        <p:txBody>
          <a:bodyPr/>
          <a:lstStyle/>
          <a:p>
            <a:r>
              <a:rPr lang="en-GB" dirty="0" smtClean="0"/>
              <a:t>Lenses, baby, lenses</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746" y="1677765"/>
            <a:ext cx="3261254" cy="2447628"/>
          </a:xfrm>
        </p:spPr>
      </p:pic>
      <p:cxnSp>
        <p:nvCxnSpPr>
          <p:cNvPr id="6" name="Straight Connector 5"/>
          <p:cNvCxnSpPr/>
          <p:nvPr/>
        </p:nvCxnSpPr>
        <p:spPr>
          <a:xfrm>
            <a:off x="4047292" y="3070164"/>
            <a:ext cx="2580323"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100869" y="3071504"/>
            <a:ext cx="185381" cy="182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8" name="Rectangle 7"/>
          <p:cNvSpPr/>
          <p:nvPr/>
        </p:nvSpPr>
        <p:spPr>
          <a:xfrm>
            <a:off x="4307681" y="3071504"/>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9" name="Rectangle 8"/>
          <p:cNvSpPr/>
          <p:nvPr/>
        </p:nvSpPr>
        <p:spPr>
          <a:xfrm>
            <a:off x="4514494" y="3071030"/>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1" name="Rectangle 10"/>
          <p:cNvSpPr/>
          <p:nvPr/>
        </p:nvSpPr>
        <p:spPr>
          <a:xfrm>
            <a:off x="4721305" y="3071030"/>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2" name="Rectangle 11"/>
          <p:cNvSpPr/>
          <p:nvPr/>
        </p:nvSpPr>
        <p:spPr>
          <a:xfrm>
            <a:off x="4928116" y="3071030"/>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3" name="Rectangle 12"/>
          <p:cNvSpPr/>
          <p:nvPr/>
        </p:nvSpPr>
        <p:spPr>
          <a:xfrm>
            <a:off x="5134927" y="3073235"/>
            <a:ext cx="185381" cy="182001"/>
          </a:xfrm>
          <a:prstGeom prst="rect">
            <a:avLst/>
          </a:prstGeom>
        </p:spPr>
        <p:style>
          <a:lnRef idx="2">
            <a:schemeClr val="dk1">
              <a:shade val="50000"/>
            </a:schemeClr>
          </a:lnRef>
          <a:fillRef idx="1">
            <a:schemeClr val="dk1"/>
          </a:fillRef>
          <a:effectRef idx="0">
            <a:schemeClr val="dk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4" name="Rectangle 13"/>
          <p:cNvSpPr/>
          <p:nvPr/>
        </p:nvSpPr>
        <p:spPr>
          <a:xfrm>
            <a:off x="5347098" y="3071896"/>
            <a:ext cx="185381" cy="18200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5" name="Rectangle 14"/>
          <p:cNvSpPr/>
          <p:nvPr/>
        </p:nvSpPr>
        <p:spPr>
          <a:xfrm>
            <a:off x="5553909" y="3071003"/>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6" name="Rectangle 15"/>
          <p:cNvSpPr/>
          <p:nvPr/>
        </p:nvSpPr>
        <p:spPr>
          <a:xfrm>
            <a:off x="5760720" y="3071868"/>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7" name="Rectangle 16"/>
          <p:cNvSpPr/>
          <p:nvPr/>
        </p:nvSpPr>
        <p:spPr>
          <a:xfrm>
            <a:off x="5972890" y="3071504"/>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8" name="Rectangle 17"/>
          <p:cNvSpPr/>
          <p:nvPr/>
        </p:nvSpPr>
        <p:spPr>
          <a:xfrm>
            <a:off x="6179701" y="3071504"/>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9" name="Rectangle 18"/>
          <p:cNvSpPr/>
          <p:nvPr/>
        </p:nvSpPr>
        <p:spPr>
          <a:xfrm>
            <a:off x="6386512" y="3072370"/>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20" name="TextBox 19"/>
          <p:cNvSpPr txBox="1"/>
          <p:nvPr/>
        </p:nvSpPr>
        <p:spPr>
          <a:xfrm>
            <a:off x="3490615" y="3064198"/>
            <a:ext cx="614363" cy="213519"/>
          </a:xfrm>
          <a:prstGeom prst="rect">
            <a:avLst/>
          </a:prstGeom>
          <a:noFill/>
        </p:spPr>
        <p:txBody>
          <a:bodyPr wrap="square" lIns="51434" tIns="25717" rIns="51434" bIns="25717" rtlCol="0">
            <a:spAutoFit/>
          </a:bodyPr>
          <a:lstStyle/>
          <a:p>
            <a:pPr defTabSz="514337"/>
            <a:r>
              <a:rPr lang="en-GB" sz="1050" dirty="0">
                <a:solidFill>
                  <a:prstClr val="black"/>
                </a:solidFill>
              </a:rPr>
              <a:t>Pixels</a:t>
            </a:r>
          </a:p>
        </p:txBody>
      </p:sp>
      <p:sp>
        <p:nvSpPr>
          <p:cNvPr id="21" name="Rectangle 20"/>
          <p:cNvSpPr/>
          <p:nvPr/>
        </p:nvSpPr>
        <p:spPr>
          <a:xfrm>
            <a:off x="2429316" y="3064199"/>
            <a:ext cx="482698" cy="871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cxnSp>
        <p:nvCxnSpPr>
          <p:cNvPr id="23" name="Straight Connector 22"/>
          <p:cNvCxnSpPr/>
          <p:nvPr/>
        </p:nvCxnSpPr>
        <p:spPr>
          <a:xfrm>
            <a:off x="2912013" y="3151382"/>
            <a:ext cx="1135280" cy="2769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909622" y="2977295"/>
            <a:ext cx="1051485" cy="789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4098190" y="2430918"/>
            <a:ext cx="813339" cy="614839"/>
            <a:chOff x="7605604" y="1168400"/>
            <a:chExt cx="1071097" cy="828995"/>
          </a:xfrm>
        </p:grpSpPr>
        <p:sp>
          <p:nvSpPr>
            <p:cNvPr id="3" name="Arc 2"/>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10" name="Straight Connector 9"/>
            <p:cNvCxnSpPr>
              <a:stCxn id="3"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4946860" y="2402936"/>
            <a:ext cx="792429" cy="640466"/>
            <a:chOff x="7605604" y="1168400"/>
            <a:chExt cx="1071097" cy="828995"/>
          </a:xfrm>
        </p:grpSpPr>
        <p:sp>
          <p:nvSpPr>
            <p:cNvPr id="51" name="Arc 50"/>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58" name="Straight Connector 57"/>
            <p:cNvCxnSpPr>
              <a:stCxn id="51"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1"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5774620" y="2411836"/>
            <a:ext cx="797274" cy="616934"/>
            <a:chOff x="7605604" y="1168400"/>
            <a:chExt cx="1071097" cy="828995"/>
          </a:xfrm>
        </p:grpSpPr>
        <p:sp>
          <p:nvSpPr>
            <p:cNvPr id="77" name="Arc 76"/>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78" name="Straight Connector 77"/>
            <p:cNvCxnSpPr>
              <a:stCxn id="77"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77"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4047293" y="1597893"/>
            <a:ext cx="1577902" cy="467435"/>
          </a:xfrm>
          <a:prstGeom prst="rect">
            <a:avLst/>
          </a:prstGeom>
          <a:noFill/>
        </p:spPr>
        <p:txBody>
          <a:bodyPr wrap="square" lIns="51434" tIns="25717" rIns="51434" bIns="25717" rtlCol="0">
            <a:spAutoFit/>
          </a:bodyPr>
          <a:lstStyle/>
          <a:p>
            <a:pPr defTabSz="514337"/>
            <a:r>
              <a:rPr lang="en-GB" sz="1350" dirty="0">
                <a:solidFill>
                  <a:prstClr val="black"/>
                </a:solidFill>
              </a:rPr>
              <a:t>Number of views?</a:t>
            </a:r>
          </a:p>
          <a:p>
            <a:pPr defTabSz="514337"/>
            <a:r>
              <a:rPr lang="en-GB" sz="1350" dirty="0">
                <a:solidFill>
                  <a:prstClr val="black"/>
                </a:solidFill>
              </a:rPr>
              <a:t>Spatial resolution?</a:t>
            </a:r>
          </a:p>
        </p:txBody>
      </p:sp>
    </p:spTree>
    <p:extLst>
      <p:ext uri="{BB962C8B-B14F-4D97-AF65-F5344CB8AC3E}">
        <p14:creationId xmlns:p14="http://schemas.microsoft.com/office/powerpoint/2010/main" val="1000501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7852" y="829031"/>
            <a:ext cx="5915025" cy="745629"/>
          </a:xfrm>
        </p:spPr>
        <p:txBody>
          <a:bodyPr/>
          <a:lstStyle/>
          <a:p>
            <a:r>
              <a:rPr lang="en-GB" dirty="0" smtClean="0"/>
              <a:t>Lenses, baby, lenses</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746" y="1677765"/>
            <a:ext cx="3261254" cy="2447628"/>
          </a:xfrm>
        </p:spPr>
      </p:pic>
      <p:cxnSp>
        <p:nvCxnSpPr>
          <p:cNvPr id="6" name="Straight Connector 5"/>
          <p:cNvCxnSpPr/>
          <p:nvPr/>
        </p:nvCxnSpPr>
        <p:spPr>
          <a:xfrm>
            <a:off x="4047292" y="3070164"/>
            <a:ext cx="2580323"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100869" y="3071504"/>
            <a:ext cx="185381" cy="182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8" name="Rectangle 7"/>
          <p:cNvSpPr/>
          <p:nvPr/>
        </p:nvSpPr>
        <p:spPr>
          <a:xfrm>
            <a:off x="4307681" y="3071504"/>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9" name="Rectangle 8"/>
          <p:cNvSpPr/>
          <p:nvPr/>
        </p:nvSpPr>
        <p:spPr>
          <a:xfrm>
            <a:off x="4514494" y="3071030"/>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1" name="Rectangle 10"/>
          <p:cNvSpPr/>
          <p:nvPr/>
        </p:nvSpPr>
        <p:spPr>
          <a:xfrm>
            <a:off x="4721305" y="3071030"/>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2" name="Rectangle 11"/>
          <p:cNvSpPr/>
          <p:nvPr/>
        </p:nvSpPr>
        <p:spPr>
          <a:xfrm>
            <a:off x="4928116" y="3071030"/>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3" name="Rectangle 12"/>
          <p:cNvSpPr/>
          <p:nvPr/>
        </p:nvSpPr>
        <p:spPr>
          <a:xfrm>
            <a:off x="5134927" y="3073235"/>
            <a:ext cx="185381" cy="182001"/>
          </a:xfrm>
          <a:prstGeom prst="rect">
            <a:avLst/>
          </a:prstGeom>
        </p:spPr>
        <p:style>
          <a:lnRef idx="2">
            <a:schemeClr val="dk1">
              <a:shade val="50000"/>
            </a:schemeClr>
          </a:lnRef>
          <a:fillRef idx="1">
            <a:schemeClr val="dk1"/>
          </a:fillRef>
          <a:effectRef idx="0">
            <a:schemeClr val="dk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4" name="Rectangle 13"/>
          <p:cNvSpPr/>
          <p:nvPr/>
        </p:nvSpPr>
        <p:spPr>
          <a:xfrm>
            <a:off x="5347098" y="3071896"/>
            <a:ext cx="185381" cy="18200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5" name="Rectangle 14"/>
          <p:cNvSpPr/>
          <p:nvPr/>
        </p:nvSpPr>
        <p:spPr>
          <a:xfrm>
            <a:off x="5553909" y="3071003"/>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6" name="Rectangle 15"/>
          <p:cNvSpPr/>
          <p:nvPr/>
        </p:nvSpPr>
        <p:spPr>
          <a:xfrm>
            <a:off x="5760720" y="3071868"/>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7" name="Rectangle 16"/>
          <p:cNvSpPr/>
          <p:nvPr/>
        </p:nvSpPr>
        <p:spPr>
          <a:xfrm>
            <a:off x="5972890" y="3071504"/>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8" name="Rectangle 17"/>
          <p:cNvSpPr/>
          <p:nvPr/>
        </p:nvSpPr>
        <p:spPr>
          <a:xfrm>
            <a:off x="6179701" y="3071504"/>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9" name="Rectangle 18"/>
          <p:cNvSpPr/>
          <p:nvPr/>
        </p:nvSpPr>
        <p:spPr>
          <a:xfrm>
            <a:off x="6386512" y="3072370"/>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20" name="TextBox 19"/>
          <p:cNvSpPr txBox="1"/>
          <p:nvPr/>
        </p:nvSpPr>
        <p:spPr>
          <a:xfrm>
            <a:off x="3490615" y="3064198"/>
            <a:ext cx="614363" cy="213519"/>
          </a:xfrm>
          <a:prstGeom prst="rect">
            <a:avLst/>
          </a:prstGeom>
          <a:noFill/>
        </p:spPr>
        <p:txBody>
          <a:bodyPr wrap="square" lIns="51434" tIns="25717" rIns="51434" bIns="25717" rtlCol="0">
            <a:spAutoFit/>
          </a:bodyPr>
          <a:lstStyle/>
          <a:p>
            <a:pPr defTabSz="514337"/>
            <a:r>
              <a:rPr lang="en-GB" sz="1050" dirty="0">
                <a:solidFill>
                  <a:prstClr val="black"/>
                </a:solidFill>
              </a:rPr>
              <a:t>Pixels</a:t>
            </a:r>
          </a:p>
        </p:txBody>
      </p:sp>
      <p:sp>
        <p:nvSpPr>
          <p:cNvPr id="21" name="Rectangle 20"/>
          <p:cNvSpPr/>
          <p:nvPr/>
        </p:nvSpPr>
        <p:spPr>
          <a:xfrm>
            <a:off x="2429316" y="3064199"/>
            <a:ext cx="482698" cy="871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cxnSp>
        <p:nvCxnSpPr>
          <p:cNvPr id="23" name="Straight Connector 22"/>
          <p:cNvCxnSpPr/>
          <p:nvPr/>
        </p:nvCxnSpPr>
        <p:spPr>
          <a:xfrm>
            <a:off x="2912013" y="3151382"/>
            <a:ext cx="1135280" cy="2769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909622" y="2977295"/>
            <a:ext cx="1051485" cy="789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4098191" y="2086677"/>
            <a:ext cx="1222118" cy="959078"/>
            <a:chOff x="7605604" y="1168400"/>
            <a:chExt cx="1071097" cy="828995"/>
          </a:xfrm>
        </p:grpSpPr>
        <p:sp>
          <p:nvSpPr>
            <p:cNvPr id="3" name="Arc 2"/>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10" name="Straight Connector 9"/>
            <p:cNvCxnSpPr>
              <a:stCxn id="3"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5347097" y="2097345"/>
            <a:ext cx="1224797" cy="947753"/>
            <a:chOff x="7605604" y="1168400"/>
            <a:chExt cx="1071097" cy="828995"/>
          </a:xfrm>
        </p:grpSpPr>
        <p:sp>
          <p:nvSpPr>
            <p:cNvPr id="77" name="Arc 76"/>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78" name="Straight Connector 77"/>
            <p:cNvCxnSpPr>
              <a:stCxn id="77"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77"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4047293" y="1597893"/>
            <a:ext cx="1577902" cy="467435"/>
          </a:xfrm>
          <a:prstGeom prst="rect">
            <a:avLst/>
          </a:prstGeom>
          <a:noFill/>
        </p:spPr>
        <p:txBody>
          <a:bodyPr wrap="square" lIns="51434" tIns="25717" rIns="51434" bIns="25717" rtlCol="0">
            <a:spAutoFit/>
          </a:bodyPr>
          <a:lstStyle/>
          <a:p>
            <a:pPr defTabSz="514337"/>
            <a:r>
              <a:rPr lang="en-GB" sz="1350" dirty="0">
                <a:solidFill>
                  <a:prstClr val="black"/>
                </a:solidFill>
              </a:rPr>
              <a:t>Number of views?</a:t>
            </a:r>
          </a:p>
          <a:p>
            <a:pPr defTabSz="514337"/>
            <a:r>
              <a:rPr lang="en-GB" sz="1350" dirty="0">
                <a:solidFill>
                  <a:prstClr val="black"/>
                </a:solidFill>
              </a:rPr>
              <a:t>Spatial resolution?</a:t>
            </a:r>
          </a:p>
        </p:txBody>
      </p:sp>
    </p:spTree>
    <p:extLst>
      <p:ext uri="{BB962C8B-B14F-4D97-AF65-F5344CB8AC3E}">
        <p14:creationId xmlns:p14="http://schemas.microsoft.com/office/powerpoint/2010/main" val="2580411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4 projectors?</a:t>
            </a:r>
            <a:endParaRPr lang="en-GB" dirty="0"/>
          </a:p>
        </p:txBody>
      </p:sp>
      <p:cxnSp>
        <p:nvCxnSpPr>
          <p:cNvPr id="4" name="Straight Connector 3"/>
          <p:cNvCxnSpPr/>
          <p:nvPr/>
        </p:nvCxnSpPr>
        <p:spPr>
          <a:xfrm>
            <a:off x="471487" y="3437556"/>
            <a:ext cx="2580323"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25067" y="3438896"/>
            <a:ext cx="185381" cy="182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6" name="Rectangle 5"/>
          <p:cNvSpPr/>
          <p:nvPr/>
        </p:nvSpPr>
        <p:spPr>
          <a:xfrm>
            <a:off x="731878" y="3438896"/>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7" name="Rectangle 6"/>
          <p:cNvSpPr/>
          <p:nvPr/>
        </p:nvSpPr>
        <p:spPr>
          <a:xfrm>
            <a:off x="938689" y="3438422"/>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8" name="Rectangle 7"/>
          <p:cNvSpPr/>
          <p:nvPr/>
        </p:nvSpPr>
        <p:spPr>
          <a:xfrm>
            <a:off x="1145501" y="3438422"/>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9" name="Rectangle 8"/>
          <p:cNvSpPr/>
          <p:nvPr/>
        </p:nvSpPr>
        <p:spPr>
          <a:xfrm>
            <a:off x="1352313" y="3438422"/>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0" name="Rectangle 9"/>
          <p:cNvSpPr/>
          <p:nvPr/>
        </p:nvSpPr>
        <p:spPr>
          <a:xfrm>
            <a:off x="1559124" y="3440628"/>
            <a:ext cx="185381" cy="182001"/>
          </a:xfrm>
          <a:prstGeom prst="rect">
            <a:avLst/>
          </a:prstGeom>
        </p:spPr>
        <p:style>
          <a:lnRef idx="2">
            <a:schemeClr val="dk1">
              <a:shade val="50000"/>
            </a:schemeClr>
          </a:lnRef>
          <a:fillRef idx="1">
            <a:schemeClr val="dk1"/>
          </a:fillRef>
          <a:effectRef idx="0">
            <a:schemeClr val="dk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1" name="Rectangle 10"/>
          <p:cNvSpPr/>
          <p:nvPr/>
        </p:nvSpPr>
        <p:spPr>
          <a:xfrm>
            <a:off x="1771294" y="3439289"/>
            <a:ext cx="185381" cy="18200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2" name="Rectangle 11"/>
          <p:cNvSpPr/>
          <p:nvPr/>
        </p:nvSpPr>
        <p:spPr>
          <a:xfrm>
            <a:off x="1978105" y="3438395"/>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3" name="Rectangle 12"/>
          <p:cNvSpPr/>
          <p:nvPr/>
        </p:nvSpPr>
        <p:spPr>
          <a:xfrm>
            <a:off x="2184916" y="3439260"/>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4" name="Rectangle 13"/>
          <p:cNvSpPr/>
          <p:nvPr/>
        </p:nvSpPr>
        <p:spPr>
          <a:xfrm>
            <a:off x="2397086" y="3438896"/>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5" name="Rectangle 14"/>
          <p:cNvSpPr/>
          <p:nvPr/>
        </p:nvSpPr>
        <p:spPr>
          <a:xfrm>
            <a:off x="2603898" y="3438896"/>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16" name="Rectangle 15"/>
          <p:cNvSpPr/>
          <p:nvPr/>
        </p:nvSpPr>
        <p:spPr>
          <a:xfrm>
            <a:off x="2810709" y="3439762"/>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grpSp>
        <p:nvGrpSpPr>
          <p:cNvPr id="17" name="Group 16"/>
          <p:cNvGrpSpPr/>
          <p:nvPr/>
        </p:nvGrpSpPr>
        <p:grpSpPr>
          <a:xfrm>
            <a:off x="522387" y="2454070"/>
            <a:ext cx="1222118" cy="959078"/>
            <a:chOff x="7605604" y="1168400"/>
            <a:chExt cx="1071097" cy="828995"/>
          </a:xfrm>
        </p:grpSpPr>
        <p:sp>
          <p:nvSpPr>
            <p:cNvPr id="18" name="Arc 17"/>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19" name="Straight Connector 18"/>
            <p:cNvCxnSpPr>
              <a:stCxn id="18"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8"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1771293" y="2464738"/>
            <a:ext cx="1224797" cy="947753"/>
            <a:chOff x="7605604" y="1168400"/>
            <a:chExt cx="1071097" cy="828995"/>
          </a:xfrm>
        </p:grpSpPr>
        <p:sp>
          <p:nvSpPr>
            <p:cNvPr id="23" name="Arc 22"/>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24" name="Straight Connector 23"/>
            <p:cNvCxnSpPr>
              <a:stCxn id="23"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3"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471489" y="1965285"/>
            <a:ext cx="1577902" cy="467435"/>
          </a:xfrm>
          <a:prstGeom prst="rect">
            <a:avLst/>
          </a:prstGeom>
          <a:noFill/>
        </p:spPr>
        <p:txBody>
          <a:bodyPr wrap="square" lIns="51434" tIns="25717" rIns="51434" bIns="25717" rtlCol="0">
            <a:spAutoFit/>
          </a:bodyPr>
          <a:lstStyle/>
          <a:p>
            <a:pPr defTabSz="514337"/>
            <a:r>
              <a:rPr lang="en-GB" sz="1350" dirty="0">
                <a:solidFill>
                  <a:prstClr val="black"/>
                </a:solidFill>
              </a:rPr>
              <a:t>Number of views?</a:t>
            </a:r>
          </a:p>
          <a:p>
            <a:pPr defTabSz="514337"/>
            <a:r>
              <a:rPr lang="en-GB" sz="1350" dirty="0">
                <a:solidFill>
                  <a:prstClr val="black"/>
                </a:solidFill>
              </a:rPr>
              <a:t>Spatial resolution?</a:t>
            </a:r>
          </a:p>
        </p:txBody>
      </p:sp>
      <p:cxnSp>
        <p:nvCxnSpPr>
          <p:cNvPr id="28" name="Straight Connector 27"/>
          <p:cNvCxnSpPr/>
          <p:nvPr/>
        </p:nvCxnSpPr>
        <p:spPr>
          <a:xfrm>
            <a:off x="3801904" y="3435324"/>
            <a:ext cx="2580323"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855483" y="3436664"/>
            <a:ext cx="185381" cy="182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30" name="Rectangle 29"/>
          <p:cNvSpPr/>
          <p:nvPr/>
        </p:nvSpPr>
        <p:spPr>
          <a:xfrm>
            <a:off x="4062294" y="3436664"/>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31" name="Rectangle 30"/>
          <p:cNvSpPr/>
          <p:nvPr/>
        </p:nvSpPr>
        <p:spPr>
          <a:xfrm>
            <a:off x="4269105" y="3436190"/>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32" name="Rectangle 31"/>
          <p:cNvSpPr/>
          <p:nvPr/>
        </p:nvSpPr>
        <p:spPr>
          <a:xfrm>
            <a:off x="4475917" y="3436190"/>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33" name="Rectangle 32"/>
          <p:cNvSpPr/>
          <p:nvPr/>
        </p:nvSpPr>
        <p:spPr>
          <a:xfrm>
            <a:off x="4682729" y="3436190"/>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34" name="Rectangle 33"/>
          <p:cNvSpPr/>
          <p:nvPr/>
        </p:nvSpPr>
        <p:spPr>
          <a:xfrm>
            <a:off x="4889540" y="3438395"/>
            <a:ext cx="185381" cy="182001"/>
          </a:xfrm>
          <a:prstGeom prst="rect">
            <a:avLst/>
          </a:prstGeom>
        </p:spPr>
        <p:style>
          <a:lnRef idx="2">
            <a:schemeClr val="dk1">
              <a:shade val="50000"/>
            </a:schemeClr>
          </a:lnRef>
          <a:fillRef idx="1">
            <a:schemeClr val="dk1"/>
          </a:fillRef>
          <a:effectRef idx="0">
            <a:schemeClr val="dk1"/>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35" name="Rectangle 34"/>
          <p:cNvSpPr/>
          <p:nvPr/>
        </p:nvSpPr>
        <p:spPr>
          <a:xfrm>
            <a:off x="5101710" y="3437055"/>
            <a:ext cx="185381" cy="18200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36" name="Rectangle 35"/>
          <p:cNvSpPr/>
          <p:nvPr/>
        </p:nvSpPr>
        <p:spPr>
          <a:xfrm>
            <a:off x="5308521" y="3436162"/>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37" name="Rectangle 36"/>
          <p:cNvSpPr/>
          <p:nvPr/>
        </p:nvSpPr>
        <p:spPr>
          <a:xfrm>
            <a:off x="5515333" y="3437027"/>
            <a:ext cx="185381" cy="1820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38" name="Rectangle 37"/>
          <p:cNvSpPr/>
          <p:nvPr/>
        </p:nvSpPr>
        <p:spPr>
          <a:xfrm>
            <a:off x="5727502" y="3436664"/>
            <a:ext cx="185381" cy="1820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39" name="Rectangle 38"/>
          <p:cNvSpPr/>
          <p:nvPr/>
        </p:nvSpPr>
        <p:spPr>
          <a:xfrm>
            <a:off x="5934314" y="3436664"/>
            <a:ext cx="185381" cy="1820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51434" tIns="25717" rIns="51434" bIns="25717" rtlCol="0" anchor="ctr"/>
          <a:lstStyle/>
          <a:p>
            <a:pPr algn="ctr" defTabSz="514337"/>
            <a:endParaRPr lang="en-GB" sz="1050">
              <a:solidFill>
                <a:prstClr val="white"/>
              </a:solidFill>
            </a:endParaRPr>
          </a:p>
        </p:txBody>
      </p:sp>
      <p:sp>
        <p:nvSpPr>
          <p:cNvPr id="40" name="Rectangle 39"/>
          <p:cNvSpPr/>
          <p:nvPr/>
        </p:nvSpPr>
        <p:spPr>
          <a:xfrm>
            <a:off x="6141125" y="3437530"/>
            <a:ext cx="185381" cy="1820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lIns="51434" tIns="25717" rIns="51434" bIns="25717" rtlCol="0" anchor="ctr"/>
          <a:lstStyle/>
          <a:p>
            <a:pPr algn="ctr" defTabSz="514337"/>
            <a:endParaRPr lang="en-GB" sz="1050">
              <a:solidFill>
                <a:prstClr val="white"/>
              </a:solidFill>
            </a:endParaRPr>
          </a:p>
        </p:txBody>
      </p:sp>
      <p:grpSp>
        <p:nvGrpSpPr>
          <p:cNvPr id="41" name="Group 40"/>
          <p:cNvGrpSpPr/>
          <p:nvPr/>
        </p:nvGrpSpPr>
        <p:grpSpPr>
          <a:xfrm>
            <a:off x="3852804" y="3098154"/>
            <a:ext cx="404099" cy="312761"/>
            <a:chOff x="7605604" y="1168400"/>
            <a:chExt cx="1071097" cy="828995"/>
          </a:xfrm>
        </p:grpSpPr>
        <p:sp>
          <p:nvSpPr>
            <p:cNvPr id="42" name="Arc 41"/>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43" name="Straight Connector 42"/>
            <p:cNvCxnSpPr>
              <a:stCxn id="42"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2"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267618" y="3099332"/>
            <a:ext cx="404099" cy="312761"/>
            <a:chOff x="7605604" y="1168400"/>
            <a:chExt cx="1071097" cy="828995"/>
          </a:xfrm>
        </p:grpSpPr>
        <p:sp>
          <p:nvSpPr>
            <p:cNvPr id="47" name="Arc 46"/>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48" name="Straight Connector 47"/>
            <p:cNvCxnSpPr>
              <a:stCxn id="47"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47"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4677909" y="3098154"/>
            <a:ext cx="404099" cy="312761"/>
            <a:chOff x="7605604" y="1168400"/>
            <a:chExt cx="1071097" cy="828995"/>
          </a:xfrm>
        </p:grpSpPr>
        <p:sp>
          <p:nvSpPr>
            <p:cNvPr id="52" name="Arc 51"/>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53" name="Straight Connector 52"/>
            <p:cNvCxnSpPr>
              <a:stCxn id="52"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2"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5095280" y="3099332"/>
            <a:ext cx="404099" cy="312761"/>
            <a:chOff x="7605604" y="1168400"/>
            <a:chExt cx="1071097" cy="828995"/>
          </a:xfrm>
        </p:grpSpPr>
        <p:sp>
          <p:nvSpPr>
            <p:cNvPr id="57" name="Arc 56"/>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58" name="Straight Connector 57"/>
            <p:cNvCxnSpPr>
              <a:stCxn id="57"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7"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5508253" y="3098154"/>
            <a:ext cx="404099" cy="312761"/>
            <a:chOff x="7605604" y="1168400"/>
            <a:chExt cx="1071097" cy="828995"/>
          </a:xfrm>
        </p:grpSpPr>
        <p:sp>
          <p:nvSpPr>
            <p:cNvPr id="62" name="Arc 61"/>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63" name="Straight Connector 62"/>
            <p:cNvCxnSpPr>
              <a:stCxn id="62"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5928425" y="3099332"/>
            <a:ext cx="404099" cy="312761"/>
            <a:chOff x="7605604" y="1168400"/>
            <a:chExt cx="1071097" cy="828995"/>
          </a:xfrm>
        </p:grpSpPr>
        <p:sp>
          <p:nvSpPr>
            <p:cNvPr id="67" name="Arc 66"/>
            <p:cNvSpPr/>
            <p:nvPr/>
          </p:nvSpPr>
          <p:spPr>
            <a:xfrm>
              <a:off x="7605604" y="1168400"/>
              <a:ext cx="1071097" cy="773896"/>
            </a:xfrm>
            <a:prstGeom prst="arc">
              <a:avLst>
                <a:gd name="adj1" fmla="val 1094837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514337"/>
              <a:endParaRPr lang="en-GB" sz="1050">
                <a:solidFill>
                  <a:prstClr val="black"/>
                </a:solidFill>
              </a:endParaRPr>
            </a:p>
          </p:txBody>
        </p:sp>
        <p:cxnSp>
          <p:nvCxnSpPr>
            <p:cNvPr id="68" name="Straight Connector 67"/>
            <p:cNvCxnSpPr>
              <a:stCxn id="67" idx="2"/>
            </p:cNvCxnSpPr>
            <p:nvPr/>
          </p:nvCxnSpPr>
          <p:spPr>
            <a:xfrm>
              <a:off x="8676701" y="1555348"/>
              <a:ext cx="0" cy="438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67" idx="0"/>
            </p:cNvCxnSpPr>
            <p:nvPr/>
          </p:nvCxnSpPr>
          <p:spPr>
            <a:xfrm flipH="1">
              <a:off x="7605604" y="1532261"/>
              <a:ext cx="954" cy="46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7605604" y="1994221"/>
              <a:ext cx="107109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1" name="TextBox 70"/>
          <p:cNvSpPr txBox="1"/>
          <p:nvPr/>
        </p:nvSpPr>
        <p:spPr>
          <a:xfrm>
            <a:off x="3801906" y="1963053"/>
            <a:ext cx="1577902" cy="467435"/>
          </a:xfrm>
          <a:prstGeom prst="rect">
            <a:avLst/>
          </a:prstGeom>
          <a:noFill/>
        </p:spPr>
        <p:txBody>
          <a:bodyPr wrap="square" lIns="51434" tIns="25717" rIns="51434" bIns="25717" rtlCol="0">
            <a:spAutoFit/>
          </a:bodyPr>
          <a:lstStyle/>
          <a:p>
            <a:pPr defTabSz="514337"/>
            <a:r>
              <a:rPr lang="en-GB" sz="1350" dirty="0">
                <a:solidFill>
                  <a:prstClr val="black"/>
                </a:solidFill>
              </a:rPr>
              <a:t>Number of views?</a:t>
            </a:r>
          </a:p>
          <a:p>
            <a:pPr defTabSz="514337"/>
            <a:r>
              <a:rPr lang="en-GB" sz="1350" dirty="0">
                <a:solidFill>
                  <a:prstClr val="black"/>
                </a:solidFill>
              </a:rPr>
              <a:t>Spatial resolution?</a:t>
            </a:r>
          </a:p>
        </p:txBody>
      </p:sp>
    </p:spTree>
    <p:extLst>
      <p:ext uri="{BB962C8B-B14F-4D97-AF65-F5344CB8AC3E}">
        <p14:creationId xmlns:p14="http://schemas.microsoft.com/office/powerpoint/2010/main" val="1335937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7" y="514350"/>
            <a:ext cx="6043613" cy="2447628"/>
          </a:xfrm>
        </p:spPr>
        <p:txBody>
          <a:bodyPr/>
          <a:lstStyle/>
          <a:p>
            <a:pPr marL="0" indent="0">
              <a:buNone/>
            </a:pPr>
            <a:r>
              <a:rPr lang="en-US" dirty="0"/>
              <a:t>You: 	</a:t>
            </a:r>
            <a:r>
              <a:rPr lang="en-US" dirty="0" smtClean="0"/>
              <a:t>	</a:t>
            </a:r>
            <a:r>
              <a:rPr lang="en-US" dirty="0"/>
              <a:t> </a:t>
            </a:r>
            <a:r>
              <a:rPr lang="en-US" dirty="0" smtClean="0"/>
              <a:t>	“</a:t>
            </a:r>
            <a:r>
              <a:rPr lang="en-US" dirty="0"/>
              <a:t>Wow – my eye literally can’t see </a:t>
            </a:r>
            <a:r>
              <a:rPr lang="en-US" dirty="0" smtClean="0"/>
              <a:t>			  the </a:t>
            </a:r>
            <a:r>
              <a:rPr lang="en-US" dirty="0"/>
              <a:t>pixels</a:t>
            </a:r>
            <a:r>
              <a:rPr lang="en-US" dirty="0" smtClean="0"/>
              <a:t>! Congrats </a:t>
            </a:r>
            <a:r>
              <a:rPr lang="en-US" dirty="0"/>
              <a:t>everyone!</a:t>
            </a:r>
            <a:br>
              <a:rPr lang="en-US" dirty="0"/>
            </a:br>
            <a:r>
              <a:rPr lang="en-US" dirty="0" smtClean="0"/>
              <a:t>			  Folks, we </a:t>
            </a:r>
            <a:r>
              <a:rPr lang="en-US" dirty="0"/>
              <a:t>can stop now</a:t>
            </a:r>
            <a:r>
              <a:rPr lang="en-US" dirty="0" smtClean="0"/>
              <a:t>.”</a:t>
            </a:r>
            <a:endParaRPr lang="en-US" dirty="0"/>
          </a:p>
        </p:txBody>
      </p:sp>
    </p:spTree>
    <p:extLst>
      <p:ext uri="{BB962C8B-B14F-4D97-AF65-F5344CB8AC3E}">
        <p14:creationId xmlns:p14="http://schemas.microsoft.com/office/powerpoint/2010/main" val="12410407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7" y="514350"/>
            <a:ext cx="6043613" cy="2447628"/>
          </a:xfrm>
        </p:spPr>
        <p:txBody>
          <a:bodyPr/>
          <a:lstStyle/>
          <a:p>
            <a:pPr marL="0" indent="0">
              <a:buNone/>
            </a:pPr>
            <a:r>
              <a:rPr lang="en-US" dirty="0"/>
              <a:t>You: 	</a:t>
            </a:r>
            <a:r>
              <a:rPr lang="en-US" dirty="0" smtClean="0"/>
              <a:t>		“</a:t>
            </a:r>
            <a:r>
              <a:rPr lang="en-US" dirty="0"/>
              <a:t>Wow – my eye literally can’t see </a:t>
            </a:r>
            <a:r>
              <a:rPr lang="en-US" dirty="0" smtClean="0"/>
              <a:t>			  the </a:t>
            </a:r>
            <a:r>
              <a:rPr lang="en-US" dirty="0"/>
              <a:t>pixels</a:t>
            </a:r>
            <a:r>
              <a:rPr lang="en-US" dirty="0" smtClean="0"/>
              <a:t>! Congrats </a:t>
            </a:r>
            <a:r>
              <a:rPr lang="en-US" dirty="0"/>
              <a:t>everyone!</a:t>
            </a:r>
            <a:br>
              <a:rPr lang="en-US" dirty="0"/>
            </a:br>
            <a:r>
              <a:rPr lang="en-US" dirty="0" smtClean="0"/>
              <a:t>			  Folks, we </a:t>
            </a:r>
            <a:r>
              <a:rPr lang="en-US" dirty="0"/>
              <a:t>can stop now.”</a:t>
            </a:r>
          </a:p>
          <a:p>
            <a:pPr marL="0" indent="0">
              <a:buNone/>
            </a:pPr>
            <a:r>
              <a:rPr lang="en-US" dirty="0" smtClean="0"/>
              <a:t>                     : 	“No! 2250 </a:t>
            </a:r>
            <a:r>
              <a:rPr lang="en-US" dirty="0" err="1" smtClean="0"/>
              <a:t>ppi</a:t>
            </a:r>
            <a:r>
              <a:rPr lang="en-US" dirty="0" smtClean="0"/>
              <a:t> by year 2020!”</a:t>
            </a:r>
            <a:br>
              <a:rPr lang="en-US" dirty="0" smtClean="0"/>
            </a:br>
            <a:r>
              <a:rPr lang="en-US" sz="1500" dirty="0"/>
              <a:t>(July 10</a:t>
            </a:r>
            <a:r>
              <a:rPr lang="en-US" sz="1500" baseline="30000" dirty="0"/>
              <a:t>th</a:t>
            </a:r>
            <a:r>
              <a:rPr lang="en-US" sz="1500" dirty="0"/>
              <a:t>, 2015)</a:t>
            </a:r>
            <a:endParaRPr lang="en-US" dirty="0" smtClean="0"/>
          </a:p>
        </p:txBody>
      </p:sp>
      <p:sp>
        <p:nvSpPr>
          <p:cNvPr id="4" name="Rectangle 3"/>
          <p:cNvSpPr/>
          <p:nvPr/>
        </p:nvSpPr>
        <p:spPr>
          <a:xfrm>
            <a:off x="3436172" y="4786931"/>
            <a:ext cx="3460499" cy="300082"/>
          </a:xfrm>
          <a:prstGeom prst="rect">
            <a:avLst/>
          </a:prstGeom>
        </p:spPr>
        <p:txBody>
          <a:bodyPr wrap="none">
            <a:spAutoFit/>
          </a:bodyPr>
          <a:lstStyle/>
          <a:p>
            <a:r>
              <a:rPr lang="en-GB" sz="1350" dirty="0">
                <a:latin typeface="Calibri" panose="020F0502020204030204" pitchFamily="34" charset="0"/>
              </a:rPr>
              <a:t>[</a:t>
            </a:r>
            <a:r>
              <a:rPr lang="en-GB" sz="1350" dirty="0">
                <a:latin typeface="Calibri" panose="020F0502020204030204" pitchFamily="34" charset="0"/>
                <a:hlinkClick r:id="rId3"/>
              </a:rPr>
              <a:t>http://english.etnews.com/20150710200002</a:t>
            </a:r>
            <a:r>
              <a:rPr lang="en-GB" sz="1350" dirty="0">
                <a:latin typeface="Calibri" panose="020F0502020204030204" pitchFamily="34" charset="0"/>
              </a:rPr>
              <a:t>]</a:t>
            </a:r>
            <a:endParaRPr lang="en-US" sz="1350"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8000" t="39334" r="8000" b="39333"/>
          <a:stretch/>
        </p:blipFill>
        <p:spPr>
          <a:xfrm>
            <a:off x="528637" y="1550193"/>
            <a:ext cx="1286884" cy="245121"/>
          </a:xfrm>
          <a:prstGeom prst="rect">
            <a:avLst/>
          </a:prstGeom>
        </p:spPr>
      </p:pic>
    </p:spTree>
    <p:extLst>
      <p:ext uri="{BB962C8B-B14F-4D97-AF65-F5344CB8AC3E}">
        <p14:creationId xmlns:p14="http://schemas.microsoft.com/office/powerpoint/2010/main" val="25956677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71487" y="514350"/>
            <a:ext cx="6043613" cy="244762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smtClean="0"/>
              <a:t>You: 			“Wow – my eye literally can’t see 			  the pixels! Congrats everyone!</a:t>
            </a:r>
            <a:br>
              <a:rPr lang="en-US" dirty="0" smtClean="0"/>
            </a:br>
            <a:r>
              <a:rPr lang="en-US" dirty="0" smtClean="0"/>
              <a:t>			  Folks, we can stop now.”</a:t>
            </a:r>
          </a:p>
          <a:p>
            <a:pPr marL="0" indent="0">
              <a:buNone/>
            </a:pPr>
            <a:r>
              <a:rPr lang="en-US" dirty="0" smtClean="0"/>
              <a:t>                     : 	“No! 2250 </a:t>
            </a:r>
            <a:r>
              <a:rPr lang="en-US" dirty="0" err="1" smtClean="0"/>
              <a:t>ppi</a:t>
            </a:r>
            <a:r>
              <a:rPr lang="en-US" dirty="0" smtClean="0"/>
              <a:t> by year 2020!”</a:t>
            </a:r>
            <a:br>
              <a:rPr lang="en-US" dirty="0" smtClean="0"/>
            </a:br>
            <a:r>
              <a:rPr lang="en-US" sz="1500" dirty="0" smtClean="0"/>
              <a:t>(July 10</a:t>
            </a:r>
            <a:r>
              <a:rPr lang="en-US" sz="1500" baseline="30000" dirty="0" smtClean="0"/>
              <a:t>th</a:t>
            </a:r>
            <a:r>
              <a:rPr lang="en-US" sz="1500" dirty="0" smtClean="0"/>
              <a:t>, 2015)</a:t>
            </a:r>
            <a:br>
              <a:rPr lang="en-US" sz="1500" dirty="0" smtClean="0"/>
            </a:br>
            <a:r>
              <a:rPr lang="en-US" sz="1500" dirty="0" smtClean="0"/>
              <a:t/>
            </a:r>
            <a:br>
              <a:rPr lang="en-US" sz="1500" dirty="0" smtClean="0"/>
            </a:br>
            <a:r>
              <a:rPr lang="en-US" dirty="0"/>
              <a:t>You:			“What!? Why? My eye can’t see 			  the difference!”</a:t>
            </a:r>
          </a:p>
          <a:p>
            <a:pPr marL="0" indent="0">
              <a:buFont typeface="Arial" panose="020B0604020202020204" pitchFamily="34" charset="0"/>
              <a:buNone/>
            </a:pPr>
            <a:endParaRPr lang="en-US" dirty="0" smtClean="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000" t="39334" r="8000" b="39333"/>
          <a:stretch/>
        </p:blipFill>
        <p:spPr>
          <a:xfrm>
            <a:off x="528637" y="1550193"/>
            <a:ext cx="1286884" cy="245121"/>
          </a:xfrm>
          <a:prstGeom prst="rect">
            <a:avLst/>
          </a:prstGeom>
        </p:spPr>
      </p:pic>
    </p:spTree>
    <p:extLst>
      <p:ext uri="{BB962C8B-B14F-4D97-AF65-F5344CB8AC3E}">
        <p14:creationId xmlns:p14="http://schemas.microsoft.com/office/powerpoint/2010/main" val="54460423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3252</TotalTime>
  <Words>4527</Words>
  <Application>Microsoft Office PowerPoint</Application>
  <PresentationFormat>Custom</PresentationFormat>
  <Paragraphs>533</Paragraphs>
  <Slides>64</Slides>
  <Notes>57</Notes>
  <HiddenSlides>6</HiddenSlides>
  <MMClips>14</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1_Office Theme</vt:lpstr>
      <vt:lpstr>Joint 5D Pen Input for  Light Field Displays</vt:lpstr>
      <vt:lpstr>PowerPoint Presentation</vt:lpstr>
      <vt:lpstr>PowerPoint Presentation</vt:lpstr>
      <vt:lpstr>PowerPoint Presentation</vt:lpstr>
      <vt:lpstr>PowerPoint Presentation</vt:lpstr>
      <vt:lpstr>Display pixel density</vt:lpstr>
      <vt:lpstr>PowerPoint Presentation</vt:lpstr>
      <vt:lpstr>PowerPoint Presentation</vt:lpstr>
      <vt:lpstr>PowerPoint Presentation</vt:lpstr>
      <vt:lpstr>PowerPoint Presentation</vt:lpstr>
      <vt:lpstr>PowerPoint Presentation</vt:lpstr>
      <vt:lpstr>PowerPoint Presentation</vt:lpstr>
      <vt:lpstr>“But James, what is this light field?”</vt:lpstr>
      <vt:lpstr>“What does a light field give us?”</vt:lpstr>
      <vt:lpstr>Looking at virtual ‘real’ objects</vt:lpstr>
      <vt:lpstr>Binocular stereo</vt:lpstr>
      <vt:lpstr>HMDs can be unscalable or unwieldy</vt:lpstr>
      <vt:lpstr>Light fields via lenses</vt:lpstr>
      <vt:lpstr>2D displays</vt:lpstr>
      <vt:lpstr>Lenses</vt:lpstr>
      <vt:lpstr>Lenses</vt:lpstr>
      <vt:lpstr>PowerPoint Presentation</vt:lpstr>
      <vt:lpstr>PowerPoint Presentation</vt:lpstr>
      <vt:lpstr>“So that’s why                    cares about PPI!”</vt:lpstr>
      <vt:lpstr>Side note about accommodation</vt:lpstr>
      <vt:lpstr>Side note about accommodation</vt:lpstr>
      <vt:lpstr>This is our focus.</vt:lpstr>
      <vt:lpstr>Reverse the ray direction!</vt:lpstr>
      <vt:lpstr>Previous work</vt:lpstr>
      <vt:lpstr>Fast  High accuracy High precision Light field input</vt:lpstr>
      <vt:lpstr>PowerPoint Presentation</vt:lpstr>
      <vt:lpstr>PowerPoint Presentation</vt:lpstr>
      <vt:lpstr>Calibration LUT</vt:lpstr>
      <vt:lpstr>What the IR camera sees</vt:lpstr>
      <vt:lpstr>Sensing pre-process</vt:lpstr>
      <vt:lpstr>Sensing position</vt:lpstr>
      <vt:lpstr>Sensing orientation</vt:lpstr>
      <vt:lpstr>Rendering</vt:lpstr>
      <vt:lpstr>PowerPoint Presentation</vt:lpstr>
      <vt:lpstr>Range: Cheating depth of field</vt:lpstr>
      <vt:lpstr>Painting application</vt:lpstr>
      <vt:lpstr>PowerPoint Presentation</vt:lpstr>
      <vt:lpstr>PowerPoint Presentation</vt:lpstr>
      <vt:lpstr>PowerPoint Presentation</vt:lpstr>
      <vt:lpstr>Two more tricks</vt:lpstr>
      <vt:lpstr>Lenslet array</vt:lpstr>
      <vt:lpstr>Lenslet array – Integrated baffles</vt:lpstr>
      <vt:lpstr>Extending interaction space</vt:lpstr>
      <vt:lpstr>Extending interaction space</vt:lpstr>
      <vt:lpstr>Optical relay</vt:lpstr>
      <vt:lpstr>Extending interaction space</vt:lpstr>
      <vt:lpstr>Optical relay + baffles</vt:lpstr>
      <vt:lpstr>Limitations</vt:lpstr>
      <vt:lpstr>Conclusions</vt:lpstr>
      <vt:lpstr>Acknowledgements</vt:lpstr>
      <vt:lpstr>Joint 5D Pen Input for Light Field Displays</vt:lpstr>
      <vt:lpstr>PowerPoint Presentation</vt:lpstr>
      <vt:lpstr>Optical relay</vt:lpstr>
      <vt:lpstr>PowerPoint Presentation</vt:lpstr>
      <vt:lpstr>Lenses, baby, lenses</vt:lpstr>
      <vt:lpstr>Lenses, baby, lenses</vt:lpstr>
      <vt:lpstr>Lenses, baby, lenses</vt:lpstr>
      <vt:lpstr>Lenses, baby, lenses</vt:lpstr>
      <vt:lpstr>Why 4 projectors?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Tompkin</dc:creator>
  <cp:lastModifiedBy>James Tompkin</cp:lastModifiedBy>
  <cp:revision>140</cp:revision>
  <dcterms:created xsi:type="dcterms:W3CDTF">2015-10-27T20:52:38Z</dcterms:created>
  <dcterms:modified xsi:type="dcterms:W3CDTF">2016-01-12T23:46:25Z</dcterms:modified>
</cp:coreProperties>
</file>