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6" r:id="rId2"/>
    <p:sldId id="319" r:id="rId3"/>
    <p:sldId id="337" r:id="rId4"/>
    <p:sldId id="318" r:id="rId5"/>
    <p:sldId id="298" r:id="rId6"/>
    <p:sldId id="316" r:id="rId7"/>
    <p:sldId id="284" r:id="rId8"/>
    <p:sldId id="342" r:id="rId9"/>
    <p:sldId id="327" r:id="rId10"/>
    <p:sldId id="343" r:id="rId11"/>
    <p:sldId id="299" r:id="rId12"/>
    <p:sldId id="349" r:id="rId13"/>
    <p:sldId id="345" r:id="rId14"/>
    <p:sldId id="347" r:id="rId15"/>
    <p:sldId id="348" r:id="rId16"/>
    <p:sldId id="288" r:id="rId17"/>
    <p:sldId id="350" r:id="rId18"/>
    <p:sldId id="31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89" autoAdjust="0"/>
    <p:restoredTop sz="79412" autoAdjust="0"/>
  </p:normalViewPr>
  <p:slideViewPr>
    <p:cSldViewPr snapToGrid="0">
      <p:cViewPr>
        <p:scale>
          <a:sx n="70" d="100"/>
          <a:sy n="70" d="100"/>
        </p:scale>
        <p:origin x="1542" y="522"/>
      </p:cViewPr>
      <p:guideLst/>
    </p:cSldViewPr>
  </p:slideViewPr>
  <p:outlineViewPr>
    <p:cViewPr>
      <p:scale>
        <a:sx n="33" d="100"/>
        <a:sy n="33" d="100"/>
      </p:scale>
      <p:origin x="0" y="-1892"/>
    </p:cViewPr>
  </p:outlineViewPr>
  <p:notesTextViewPr>
    <p:cViewPr>
      <p:scale>
        <a:sx n="110" d="100"/>
        <a:sy n="110" d="100"/>
      </p:scale>
      <p:origin x="0" y="0"/>
    </p:cViewPr>
  </p:notesTextViewPr>
  <p:sorterViewPr>
    <p:cViewPr>
      <p:scale>
        <a:sx n="100" d="100"/>
        <a:sy n="100" d="100"/>
      </p:scale>
      <p:origin x="0" y="-1544"/>
    </p:cViewPr>
  </p:sorterViewPr>
  <p:notesViewPr>
    <p:cSldViewPr snapToGrid="0">
      <p:cViewPr varScale="1">
        <p:scale>
          <a:sx n="47" d="100"/>
          <a:sy n="47" d="100"/>
        </p:scale>
        <p:origin x="2784"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31638A-EC08-4A81-8ADE-1747E5D03FED}" type="datetimeFigureOut">
              <a:rPr lang="en-US" smtClean="0"/>
              <a:t>12/18/2020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91F37A-13B5-483B-85BC-8F51F6E483DF}" type="slidenum">
              <a:rPr lang="en-US" smtClean="0"/>
              <a:t>‹#›</a:t>
            </a:fld>
            <a:endParaRPr lang="en-US"/>
          </a:p>
        </p:txBody>
      </p:sp>
    </p:spTree>
    <p:extLst>
      <p:ext uri="{BB962C8B-B14F-4D97-AF65-F5344CB8AC3E}">
        <p14:creationId xmlns:p14="http://schemas.microsoft.com/office/powerpoint/2010/main" val="3005703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91F37A-13B5-483B-85BC-8F51F6E483DF}" type="slidenum">
              <a:rPr lang="en-US" smtClean="0"/>
              <a:t>1</a:t>
            </a:fld>
            <a:endParaRPr lang="en-US"/>
          </a:p>
        </p:txBody>
      </p:sp>
    </p:spTree>
    <p:extLst>
      <p:ext uri="{BB962C8B-B14F-4D97-AF65-F5344CB8AC3E}">
        <p14:creationId xmlns:p14="http://schemas.microsoft.com/office/powerpoint/2010/main" val="640487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design addressed </a:t>
            </a:r>
            <a:r>
              <a:rPr lang="en-US" sz="1200" kern="1200" baseline="0" dirty="0">
                <a:solidFill>
                  <a:schemeClr val="tx1"/>
                </a:solidFill>
                <a:effectLst/>
                <a:latin typeface="+mn-lt"/>
                <a:ea typeface="+mn-ea"/>
                <a:cs typeface="+mn-cs"/>
              </a:rPr>
              <a:t>3 main considerations: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help </a:t>
            </a:r>
            <a:r>
              <a:rPr lang="en-US" sz="1200" b="1" kern="1200" baseline="0" dirty="0">
                <a:solidFill>
                  <a:schemeClr val="tx1"/>
                </a:solidFill>
                <a:effectLst/>
                <a:latin typeface="+mn-lt"/>
                <a:ea typeface="+mn-ea"/>
                <a:cs typeface="+mn-cs"/>
              </a:rPr>
              <a:t>evaluate</a:t>
            </a:r>
            <a:r>
              <a:rPr lang="en-US" sz="1200" kern="1200" baseline="0" dirty="0">
                <a:solidFill>
                  <a:schemeClr val="tx1"/>
                </a:solidFill>
                <a:effectLst/>
                <a:latin typeface="+mn-lt"/>
                <a:ea typeface="+mn-ea"/>
                <a:cs typeface="+mn-cs"/>
              </a:rPr>
              <a:t> the effectiveness of the deep learning model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support </a:t>
            </a:r>
            <a:r>
              <a:rPr lang="en-US" sz="1200" b="1" kern="1200" baseline="0" dirty="0">
                <a:solidFill>
                  <a:schemeClr val="tx1"/>
                </a:solidFill>
                <a:effectLst/>
                <a:latin typeface="+mn-lt"/>
                <a:ea typeface="+mn-ea"/>
                <a:cs typeface="+mn-cs"/>
              </a:rPr>
              <a:t>exploration and understanding </a:t>
            </a:r>
            <a:r>
              <a:rPr lang="en-US" sz="1200" b="0" kern="1200" baseline="0" dirty="0">
                <a:solidFill>
                  <a:schemeClr val="tx1"/>
                </a:solidFill>
                <a:effectLst/>
                <a:latin typeface="+mn-lt"/>
                <a:ea typeface="+mn-ea"/>
                <a:cs typeface="+mn-cs"/>
              </a:rPr>
              <a:t>of</a:t>
            </a:r>
            <a:r>
              <a:rPr lang="en-US" sz="1200" b="1"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the structures of </a:t>
            </a:r>
            <a:r>
              <a:rPr lang="en-US" sz="1200" b="1" kern="1200" baseline="0" dirty="0">
                <a:solidFill>
                  <a:schemeClr val="tx1"/>
                </a:solidFill>
                <a:effectLst/>
                <a:latin typeface="+mn-lt"/>
                <a:ea typeface="+mn-ea"/>
                <a:cs typeface="+mn-cs"/>
              </a:rPr>
              <a:t>cities</a:t>
            </a:r>
            <a:r>
              <a:rPr lang="en-US" sz="1200" kern="1200" baseline="0" dirty="0">
                <a:solidFill>
                  <a:schemeClr val="tx1"/>
                </a:solidFill>
                <a:effectLst/>
                <a:latin typeface="+mn-lt"/>
                <a:ea typeface="+mn-ea"/>
                <a:cs typeface="+mn-cs"/>
              </a:rPr>
              <a:t>, i.e. distribution of ”perspective neighborhoods”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t>
            </a:r>
            <a:r>
              <a:rPr lang="en-US" altLang="zh-CN" sz="1200" kern="1200" baseline="0" dirty="0">
                <a:solidFill>
                  <a:schemeClr val="tx1"/>
                </a:solidFill>
                <a:effectLst/>
                <a:latin typeface="+mn-lt"/>
                <a:ea typeface="+mn-ea"/>
                <a:cs typeface="+mn-cs"/>
              </a:rPr>
              <a:t>be</a:t>
            </a:r>
            <a:r>
              <a:rPr lang="zh-CN" altLang="en-US" sz="1200" kern="1200" baseline="0" dirty="0">
                <a:solidFill>
                  <a:schemeClr val="tx1"/>
                </a:solidFill>
                <a:effectLst/>
                <a:latin typeface="+mn-lt"/>
                <a:ea typeface="+mn-ea"/>
                <a:cs typeface="+mn-cs"/>
              </a:rPr>
              <a:t> </a:t>
            </a:r>
            <a:r>
              <a:rPr lang="en-US" altLang="zh-CN" sz="1200" b="1" kern="1200" baseline="0" dirty="0">
                <a:solidFill>
                  <a:schemeClr val="tx1"/>
                </a:solidFill>
                <a:effectLst/>
                <a:latin typeface="+mn-lt"/>
                <a:ea typeface="+mn-ea"/>
                <a:cs typeface="+mn-cs"/>
              </a:rPr>
              <a:t>easy</a:t>
            </a:r>
            <a:r>
              <a:rPr lang="zh-CN" altLang="en-US" sz="1200" b="1" kern="1200" baseline="0" dirty="0">
                <a:solidFill>
                  <a:schemeClr val="tx1"/>
                </a:solidFill>
                <a:effectLst/>
                <a:latin typeface="+mn-lt"/>
                <a:ea typeface="+mn-ea"/>
                <a:cs typeface="+mn-cs"/>
              </a:rPr>
              <a:t> </a:t>
            </a:r>
            <a:r>
              <a:rPr lang="en-US" altLang="zh-CN" sz="1200" b="1" kern="1200" baseline="0" dirty="0">
                <a:solidFill>
                  <a:schemeClr val="tx1"/>
                </a:solidFill>
                <a:effectLst/>
                <a:latin typeface="+mn-lt"/>
                <a:ea typeface="+mn-ea"/>
                <a:cs typeface="+mn-cs"/>
              </a:rPr>
              <a:t>to</a:t>
            </a:r>
            <a:r>
              <a:rPr lang="zh-CN" altLang="en-US" sz="1200" b="1" kern="1200" baseline="0" dirty="0">
                <a:solidFill>
                  <a:schemeClr val="tx1"/>
                </a:solidFill>
                <a:effectLst/>
                <a:latin typeface="+mn-lt"/>
                <a:ea typeface="+mn-ea"/>
                <a:cs typeface="+mn-cs"/>
              </a:rPr>
              <a:t> </a:t>
            </a:r>
            <a:r>
              <a:rPr lang="en-US" altLang="zh-CN" sz="1200" b="1" kern="1200" baseline="0" dirty="0">
                <a:solidFill>
                  <a:schemeClr val="tx1"/>
                </a:solidFill>
                <a:effectLst/>
                <a:latin typeface="+mn-lt"/>
                <a:ea typeface="+mn-ea"/>
                <a:cs typeface="+mn-cs"/>
              </a:rPr>
              <a:t>read</a:t>
            </a:r>
            <a:r>
              <a:rPr lang="zh-CN" altLang="en-US" sz="1200" b="1"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for</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it</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audience</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and</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be</a:t>
            </a:r>
            <a:r>
              <a:rPr lang="zh-CN" altLang="en-US" sz="1200" kern="1200" baseline="0" dirty="0">
                <a:solidFill>
                  <a:schemeClr val="tx1"/>
                </a:solidFill>
                <a:effectLst/>
                <a:latin typeface="+mn-lt"/>
                <a:ea typeface="+mn-ea"/>
                <a:cs typeface="+mn-cs"/>
              </a:rPr>
              <a:t> </a:t>
            </a:r>
            <a:r>
              <a:rPr lang="en-US" altLang="zh-CN" sz="1200" b="1" kern="1200" baseline="0" dirty="0">
                <a:solidFill>
                  <a:schemeClr val="tx1"/>
                </a:solidFill>
                <a:effectLst/>
                <a:latin typeface="+mn-lt"/>
                <a:ea typeface="+mn-ea"/>
                <a:cs typeface="+mn-cs"/>
              </a:rPr>
              <a:t>self-evident</a:t>
            </a:r>
            <a:r>
              <a:rPr lang="zh-CN" altLang="en-US" sz="1200" kern="1200" baseline="0" dirty="0">
                <a:solidFill>
                  <a:schemeClr val="tx1"/>
                </a:solidFill>
                <a:effectLst/>
                <a:latin typeface="+mn-lt"/>
                <a:ea typeface="+mn-ea"/>
                <a:cs typeface="+mn-cs"/>
              </a:rPr>
              <a:t> </a:t>
            </a:r>
            <a:r>
              <a:rPr lang="en-US" altLang="zh-CN" dirty="0"/>
              <a:t>about</a:t>
            </a:r>
            <a:r>
              <a:rPr lang="zh-CN" altLang="en-US" dirty="0"/>
              <a:t> </a:t>
            </a:r>
            <a:r>
              <a:rPr lang="en-US" altLang="zh-CN" dirty="0"/>
              <a:t>the data</a:t>
            </a:r>
            <a:r>
              <a:rPr lang="zh-CN" altLang="en-US" dirty="0"/>
              <a:t> </a:t>
            </a:r>
            <a:r>
              <a:rPr lang="en-US" altLang="zh-CN" dirty="0"/>
              <a:t>manipulation</a:t>
            </a:r>
            <a:r>
              <a:rPr lang="zh-CN" altLang="en-US" dirty="0"/>
              <a:t> </a:t>
            </a:r>
            <a:r>
              <a:rPr lang="en-US" altLang="zh-CN" dirty="0"/>
              <a:t>method</a:t>
            </a:r>
            <a:r>
              <a:rPr lang="en-US" altLang="zh-CN" baseline="0" dirty="0"/>
              <a:t> used.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Let’s look at </a:t>
            </a:r>
            <a:r>
              <a:rPr lang="en-US" altLang="zh-CN" b="1" baseline="0" dirty="0"/>
              <a:t>how</a:t>
            </a:r>
            <a:r>
              <a:rPr lang="en-US" altLang="zh-CN" baseline="0" dirty="0"/>
              <a:t> these considerations are addressed through a demo.</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C91F37A-13B5-483B-85BC-8F51F6E483DF}" type="slidenum">
              <a:rPr lang="en-US" smtClean="0"/>
              <a:t>10</a:t>
            </a:fld>
            <a:endParaRPr lang="en-US"/>
          </a:p>
        </p:txBody>
      </p:sp>
    </p:spTree>
    <p:extLst>
      <p:ext uri="{BB962C8B-B14F-4D97-AF65-F5344CB8AC3E}">
        <p14:creationId xmlns:p14="http://schemas.microsoft.com/office/powerpoint/2010/main" val="78493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Users start</a:t>
            </a:r>
            <a:r>
              <a:rPr lang="en-US" sz="1200" baseline="0" dirty="0">
                <a:solidFill>
                  <a:schemeClr val="tx1"/>
                </a:solidFill>
              </a:rPr>
              <a:t> from the top of the hierarchy, where the </a:t>
            </a:r>
            <a:r>
              <a:rPr lang="en-US" sz="1200" b="1" baseline="0" dirty="0">
                <a:solidFill>
                  <a:schemeClr val="tx1"/>
                </a:solidFill>
              </a:rPr>
              <a:t>most significant </a:t>
            </a:r>
            <a:r>
              <a:rPr lang="en-US" sz="1200" baseline="0" dirty="0">
                <a:solidFill>
                  <a:schemeClr val="tx1"/>
                </a:solidFill>
              </a:rPr>
              <a:t>visual differences within the set is indicated by orange and blue. And each time they click on a node, it’s further divided into subsets. This process can be </a:t>
            </a:r>
            <a:r>
              <a:rPr lang="en-US" sz="1200" b="1" baseline="0" dirty="0">
                <a:solidFill>
                  <a:schemeClr val="tx1"/>
                </a:solidFill>
              </a:rPr>
              <a:t>repeated</a:t>
            </a:r>
            <a:r>
              <a:rPr lang="en-US" sz="1200" b="0" baseline="0" dirty="0">
                <a:solidFill>
                  <a:schemeClr val="tx1"/>
                </a:solidFill>
              </a:rPr>
              <a:t> to query</a:t>
            </a:r>
            <a:r>
              <a:rPr lang="en-US" sz="1200" b="1" baseline="0" dirty="0">
                <a:solidFill>
                  <a:schemeClr val="tx1"/>
                </a:solidFill>
              </a:rPr>
              <a:t> </a:t>
            </a:r>
            <a:r>
              <a:rPr lang="en-US" sz="1200" baseline="0" dirty="0">
                <a:solidFill>
                  <a:schemeClr val="tx1"/>
                </a:solidFill>
              </a:rPr>
              <a:t>for </a:t>
            </a:r>
            <a:r>
              <a:rPr lang="en-US" sz="1200" b="1" baseline="0" dirty="0">
                <a:solidFill>
                  <a:schemeClr val="tx1"/>
                </a:solidFill>
              </a:rPr>
              <a:t>increasingly refined </a:t>
            </a:r>
            <a:r>
              <a:rPr lang="en-US" sz="1200" baseline="0" dirty="0">
                <a:solidFill>
                  <a:schemeClr val="tx1"/>
                </a:solidFill>
              </a:rPr>
              <a:t>subdivisions based on visual similarities. Remember that same color represent the same set of images, therefore the splits of clusters happen </a:t>
            </a:r>
            <a:r>
              <a:rPr lang="en-US" sz="1200" b="1" baseline="0" dirty="0">
                <a:solidFill>
                  <a:schemeClr val="tx1"/>
                </a:solidFill>
              </a:rPr>
              <a:t>simultaneously</a:t>
            </a:r>
            <a:r>
              <a:rPr lang="en-US" sz="1200" baseline="0" dirty="0">
                <a:solidFill>
                  <a:schemeClr val="tx1"/>
                </a:solidFill>
              </a:rPr>
              <a:t> in the coordinated views. It’s noticeable in maps view that </a:t>
            </a:r>
            <a:r>
              <a:rPr lang="en-US" sz="1200" b="1" baseline="0" dirty="0">
                <a:solidFill>
                  <a:schemeClr val="tx1"/>
                </a:solidFill>
              </a:rPr>
              <a:t>same-color patches </a:t>
            </a:r>
            <a:r>
              <a:rPr lang="en-US" sz="1200" baseline="0" dirty="0">
                <a:solidFill>
                  <a:schemeClr val="tx1"/>
                </a:solidFill>
              </a:rPr>
              <a:t>tend to </a:t>
            </a:r>
            <a:r>
              <a:rPr lang="en-US" sz="1200" b="1" baseline="0" dirty="0">
                <a:solidFill>
                  <a:schemeClr val="tx1"/>
                </a:solidFill>
              </a:rPr>
              <a:t>concentrate</a:t>
            </a:r>
            <a:r>
              <a:rPr lang="en-US" sz="1200" baseline="0" dirty="0">
                <a:solidFill>
                  <a:schemeClr val="tx1"/>
                </a:solidFill>
              </a:rPr>
              <a:t> locally, but are also somewhat </a:t>
            </a:r>
            <a:r>
              <a:rPr lang="en-US" sz="1200" b="1" baseline="0" dirty="0">
                <a:solidFill>
                  <a:schemeClr val="tx1"/>
                </a:solidFill>
              </a:rPr>
              <a:t>evenly allocated </a:t>
            </a:r>
            <a:r>
              <a:rPr lang="en-US" sz="1200" baseline="0" dirty="0">
                <a:solidFill>
                  <a:schemeClr val="tx1"/>
                </a:solidFill>
              </a:rPr>
              <a:t>among 4 cities. When you want to look at what </a:t>
            </a:r>
            <a:r>
              <a:rPr lang="en-US" sz="1200" b="1" baseline="0" dirty="0">
                <a:solidFill>
                  <a:schemeClr val="tx1"/>
                </a:solidFill>
              </a:rPr>
              <a:t>actual images</a:t>
            </a:r>
            <a:r>
              <a:rPr lang="en-US" sz="1200" b="0" baseline="0" dirty="0">
                <a:solidFill>
                  <a:schemeClr val="tx1"/>
                </a:solidFill>
              </a:rPr>
              <a:t> are</a:t>
            </a:r>
            <a:r>
              <a:rPr lang="en-US" sz="1200" baseline="0" dirty="0">
                <a:solidFill>
                  <a:schemeClr val="tx1"/>
                </a:solidFill>
              </a:rPr>
              <a:t> in the different subsets, you click on the circles to compare them.</a:t>
            </a:r>
          </a:p>
        </p:txBody>
      </p:sp>
      <p:sp>
        <p:nvSpPr>
          <p:cNvPr id="4" name="Slide Number Placeholder 3"/>
          <p:cNvSpPr>
            <a:spLocks noGrp="1"/>
          </p:cNvSpPr>
          <p:nvPr>
            <p:ph type="sldNum" sz="quarter" idx="10"/>
          </p:nvPr>
        </p:nvSpPr>
        <p:spPr/>
        <p:txBody>
          <a:bodyPr/>
          <a:lstStyle/>
          <a:p>
            <a:fld id="{6C91F37A-13B5-483B-85BC-8F51F6E483DF}" type="slidenum">
              <a:rPr lang="en-US" smtClean="0"/>
              <a:t>11</a:t>
            </a:fld>
            <a:endParaRPr lang="en-US"/>
          </a:p>
        </p:txBody>
      </p:sp>
    </p:spTree>
    <p:extLst>
      <p:ext uri="{BB962C8B-B14F-4D97-AF65-F5344CB8AC3E}">
        <p14:creationId xmlns:p14="http://schemas.microsoft.com/office/powerpoint/2010/main" val="2425739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a:t>
            </a:r>
            <a:r>
              <a:rPr lang="en-US" baseline="0" dirty="0"/>
              <a:t> very quick take-away based on what we saw in the results:</a:t>
            </a:r>
            <a:endParaRPr lang="en-US" dirty="0"/>
          </a:p>
        </p:txBody>
      </p:sp>
      <p:sp>
        <p:nvSpPr>
          <p:cNvPr id="4" name="Slide Number Placeholder 3"/>
          <p:cNvSpPr>
            <a:spLocks noGrp="1"/>
          </p:cNvSpPr>
          <p:nvPr>
            <p:ph type="sldNum" sz="quarter" idx="10"/>
          </p:nvPr>
        </p:nvSpPr>
        <p:spPr/>
        <p:txBody>
          <a:bodyPr/>
          <a:lstStyle/>
          <a:p>
            <a:fld id="{6C91F37A-13B5-483B-85BC-8F51F6E483DF}" type="slidenum">
              <a:rPr lang="en-US" smtClean="0"/>
              <a:t>12</a:t>
            </a:fld>
            <a:endParaRPr lang="en-US"/>
          </a:p>
        </p:txBody>
      </p:sp>
    </p:spTree>
    <p:extLst>
      <p:ext uri="{BB962C8B-B14F-4D97-AF65-F5344CB8AC3E}">
        <p14:creationId xmlns:p14="http://schemas.microsoft.com/office/powerpoint/2010/main" val="608948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Some further look into the design</a:t>
            </a:r>
            <a:r>
              <a:rPr lang="mr-IN" altLang="zh-CN" sz="1200" kern="1200" baseline="0" dirty="0">
                <a:solidFill>
                  <a:schemeClr val="tx1"/>
                </a:solidFill>
                <a:effectLst/>
                <a:latin typeface="+mn-lt"/>
                <a:ea typeface="+mn-ea"/>
                <a:cs typeface="+mn-cs"/>
              </a:rPr>
              <a:t>…</a:t>
            </a:r>
            <a:r>
              <a:rPr lang="en-US" altLang="zh-CN" sz="1200" kern="1200" baseline="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Because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using</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the</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neural</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nets</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in</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an</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unsupervised</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fashion,</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there’s</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no</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more such a thing as </a:t>
            </a:r>
            <a:r>
              <a:rPr lang="en-US" sz="1200" kern="1200" dirty="0">
                <a:solidFill>
                  <a:schemeClr val="tx1"/>
                </a:solidFill>
                <a:effectLst/>
                <a:latin typeface="+mn-lt"/>
                <a:ea typeface="+mn-ea"/>
                <a:cs typeface="+mn-cs"/>
              </a:rPr>
              <a:t>“ground truth” to evaluate the model against</a:t>
            </a:r>
            <a:r>
              <a:rPr lang="en-US" altLang="zh-CN" sz="1200" kern="1200" baseline="0" dirty="0">
                <a:solidFill>
                  <a:schemeClr val="tx1"/>
                </a:solidFill>
                <a:effectLst/>
                <a:latin typeface="+mn-lt"/>
                <a:ea typeface="+mn-ea"/>
                <a:cs typeface="+mn-cs"/>
              </a:rPr>
              <a:t>. So</a:t>
            </a:r>
            <a:r>
              <a:rPr lang="zh-CN" alt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best we can do to measure success is to include a human in the loop and allow both their knowledge of the geography and their perception of image similarities to make judgements on the outcome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91F37A-13B5-483B-85BC-8F51F6E483DF}" type="slidenum">
              <a:rPr lang="en-US" smtClean="0"/>
              <a:t>13</a:t>
            </a:fld>
            <a:endParaRPr lang="en-US"/>
          </a:p>
        </p:txBody>
      </p:sp>
    </p:spTree>
    <p:extLst>
      <p:ext uri="{BB962C8B-B14F-4D97-AF65-F5344CB8AC3E}">
        <p14:creationId xmlns:p14="http://schemas.microsoft.com/office/powerpoint/2010/main" val="511603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the purpose of exploring</a:t>
            </a:r>
            <a:r>
              <a:rPr lang="en-US" sz="1200" kern="1200" baseline="0" dirty="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perspective</a:t>
            </a:r>
            <a:r>
              <a:rPr lang="en-US" sz="1200" kern="1200" baseline="0" dirty="0">
                <a:solidFill>
                  <a:schemeClr val="tx1"/>
                </a:solidFill>
                <a:effectLst/>
                <a:latin typeface="+mn-lt"/>
                <a:ea typeface="+mn-ea"/>
                <a:cs typeface="+mn-cs"/>
              </a:rPr>
              <a:t> </a:t>
            </a:r>
            <a:r>
              <a:rPr lang="en-US" sz="1200" b="1" kern="1200" baseline="0" dirty="0">
                <a:solidFill>
                  <a:schemeClr val="tx1"/>
                </a:solidFill>
                <a:effectLst/>
                <a:latin typeface="+mn-lt"/>
                <a:ea typeface="+mn-ea"/>
                <a:cs typeface="+mn-cs"/>
              </a:rPr>
              <a:t>neighborhoods</a:t>
            </a:r>
            <a:r>
              <a:rPr lang="en-US" sz="1200" kern="1200" baseline="0" dirty="0">
                <a:solidFill>
                  <a:schemeClr val="tx1"/>
                </a:solidFill>
                <a:effectLst/>
                <a:latin typeface="+mn-lt"/>
                <a:ea typeface="+mn-ea"/>
                <a:cs typeface="+mn-cs"/>
              </a:rPr>
              <a:t>, the difficulty lies in that </a:t>
            </a:r>
            <a:r>
              <a:rPr lang="en-US" sz="1200" b="1" kern="1200" baseline="0" dirty="0">
                <a:solidFill>
                  <a:schemeClr val="tx1"/>
                </a:solidFill>
                <a:effectLst/>
                <a:latin typeface="+mn-lt"/>
                <a:ea typeface="+mn-ea"/>
                <a:cs typeface="+mn-cs"/>
              </a:rPr>
              <a:t>there can be multiple levels</a:t>
            </a:r>
            <a:r>
              <a:rPr lang="en-US" sz="1200" kern="1200" baseline="0" dirty="0">
                <a:solidFill>
                  <a:schemeClr val="tx1"/>
                </a:solidFill>
                <a:effectLst/>
                <a:latin typeface="+mn-lt"/>
                <a:ea typeface="+mn-ea"/>
                <a:cs typeface="+mn-cs"/>
              </a:rPr>
              <a:t> of differentiation which cannot be shown at the same time. In our system, we ensure users see the most significant differentiation first (which is high or low density). And </a:t>
            </a:r>
            <a:r>
              <a:rPr lang="en-US" sz="1200" b="1" kern="1200" baseline="0" dirty="0">
                <a:solidFill>
                  <a:schemeClr val="tx1"/>
                </a:solidFill>
                <a:effectLst/>
                <a:latin typeface="+mn-lt"/>
                <a:ea typeface="+mn-ea"/>
                <a:cs typeface="+mn-cs"/>
              </a:rPr>
              <a:t>then</a:t>
            </a:r>
            <a:r>
              <a:rPr lang="en-US" sz="1200" kern="1200" baseline="0" dirty="0">
                <a:solidFill>
                  <a:schemeClr val="tx1"/>
                </a:solidFill>
                <a:effectLst/>
                <a:latin typeface="+mn-lt"/>
                <a:ea typeface="+mn-ea"/>
                <a:cs typeface="+mn-cs"/>
              </a:rPr>
              <a:t> they can start querying for more details down the hierarchy.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91F37A-13B5-483B-85BC-8F51F6E483DF}" type="slidenum">
              <a:rPr lang="en-US" smtClean="0"/>
              <a:t>14</a:t>
            </a:fld>
            <a:endParaRPr lang="en-US"/>
          </a:p>
        </p:txBody>
      </p:sp>
    </p:spTree>
    <p:extLst>
      <p:ext uri="{BB962C8B-B14F-4D97-AF65-F5344CB8AC3E}">
        <p14:creationId xmlns:p14="http://schemas.microsoft.com/office/powerpoint/2010/main" val="1395725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Making a </a:t>
            </a:r>
            <a:r>
              <a:rPr lang="en-US" sz="1200" b="1" kern="1200" dirty="0">
                <a:solidFill>
                  <a:schemeClr val="tx1"/>
                </a:solidFill>
                <a:effectLst/>
                <a:latin typeface="+mn-lt"/>
                <a:ea typeface="+mn-ea"/>
                <a:cs typeface="+mn-cs"/>
              </a:rPr>
              <a:t>hierarchy</a:t>
            </a:r>
            <a:r>
              <a:rPr lang="en-US" sz="1200" kern="1200" dirty="0">
                <a:solidFill>
                  <a:schemeClr val="tx1"/>
                </a:solidFill>
                <a:effectLst/>
                <a:latin typeface="+mn-lt"/>
                <a:ea typeface="+mn-ea"/>
                <a:cs typeface="+mn-cs"/>
              </a:rPr>
              <a:t> out of data</a:t>
            </a:r>
            <a:r>
              <a:rPr lang="en-US" sz="1200" kern="1200" baseline="0" dirty="0">
                <a:solidFill>
                  <a:schemeClr val="tx1"/>
                </a:solidFill>
                <a:effectLst/>
                <a:latin typeface="+mn-lt"/>
                <a:ea typeface="+mn-ea"/>
                <a:cs typeface="+mn-cs"/>
              </a:rPr>
              <a:t> points isn’t the most straightforward data manipulation. </a:t>
            </a:r>
            <a:r>
              <a:rPr lang="en-US" sz="1200" kern="1200" dirty="0">
                <a:solidFill>
                  <a:schemeClr val="tx1"/>
                </a:solidFill>
                <a:effectLst/>
                <a:latin typeface="+mn-lt"/>
                <a:ea typeface="+mn-ea"/>
                <a:cs typeface="+mn-cs"/>
              </a:rPr>
              <a:t>To make the concept more accessible, we include </a:t>
            </a:r>
            <a:r>
              <a:rPr lang="en-US" sz="1200" b="1" kern="1200" dirty="0">
                <a:solidFill>
                  <a:schemeClr val="tx1"/>
                </a:solidFill>
                <a:effectLst/>
                <a:latin typeface="+mn-lt"/>
                <a:ea typeface="+mn-ea"/>
                <a:cs typeface="+mn-cs"/>
              </a:rPr>
              <a:t>both</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dendrogram</a:t>
            </a:r>
            <a:r>
              <a:rPr lang="en-US" sz="1200" kern="1200" dirty="0">
                <a:solidFill>
                  <a:schemeClr val="tx1"/>
                </a:solidFill>
                <a:effectLst/>
                <a:latin typeface="+mn-lt"/>
                <a:ea typeface="+mn-ea"/>
                <a:cs typeface="+mn-cs"/>
              </a:rPr>
              <a:t> and a circle-packing representation. They combined</a:t>
            </a:r>
            <a:r>
              <a:rPr lang="en-US" sz="1200" kern="1200" baseline="0" dirty="0">
                <a:solidFill>
                  <a:schemeClr val="tx1"/>
                </a:solidFill>
                <a:effectLst/>
                <a:latin typeface="+mn-lt"/>
                <a:ea typeface="+mn-ea"/>
                <a:cs typeface="+mn-cs"/>
              </a:rPr>
              <a:t> convey both a branching and a containment analogy, </a:t>
            </a:r>
            <a:r>
              <a:rPr lang="en-US" sz="1200" kern="1200" dirty="0">
                <a:solidFill>
                  <a:schemeClr val="tx1"/>
                </a:solidFill>
                <a:effectLst/>
                <a:latin typeface="+mn-lt"/>
                <a:ea typeface="+mn-ea"/>
                <a:cs typeface="+mn-cs"/>
              </a:rPr>
              <a:t>and provide</a:t>
            </a:r>
            <a:r>
              <a:rPr lang="en-US" sz="1200" kern="1200" baseline="0" dirty="0">
                <a:solidFill>
                  <a:schemeClr val="tx1"/>
                </a:solidFill>
                <a:effectLst/>
                <a:latin typeface="+mn-lt"/>
                <a:ea typeface="+mn-ea"/>
                <a:cs typeface="+mn-cs"/>
              </a:rPr>
              <a:t> numerical information of threshold levels of merges, as well as the number of images in the subsets.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91F37A-13B5-483B-85BC-8F51F6E483DF}" type="slidenum">
              <a:rPr lang="en-US" smtClean="0"/>
              <a:t>15</a:t>
            </a:fld>
            <a:endParaRPr lang="en-US"/>
          </a:p>
        </p:txBody>
      </p:sp>
    </p:spTree>
    <p:extLst>
      <p:ext uri="{BB962C8B-B14F-4D97-AF65-F5344CB8AC3E}">
        <p14:creationId xmlns:p14="http://schemas.microsoft.com/office/powerpoint/2010/main" val="796531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a:t>
            </a:r>
            <a:r>
              <a:rPr lang="en-US" baseline="0" dirty="0"/>
              <a:t> conclude, in this paper we applied</a:t>
            </a:r>
            <a:r>
              <a:rPr lang="mr-IN" baseline="0" dirty="0"/>
              <a:t>…</a:t>
            </a:r>
            <a:r>
              <a:rPr lang="en-US" baseline="0" dirty="0"/>
              <a:t> Proposed a way to</a:t>
            </a:r>
            <a:r>
              <a:rPr lang="mr-IN" baseline="0" dirty="0"/>
              <a:t>…</a:t>
            </a:r>
            <a:r>
              <a:rPr lang="en-US" baseline="0" dirty="0"/>
              <a:t> And it also designed</a:t>
            </a:r>
            <a:r>
              <a:rPr lang="mr-IN" baseline="0" dirty="0"/>
              <a:t>…</a:t>
            </a:r>
            <a:endParaRPr lang="en-US" dirty="0"/>
          </a:p>
        </p:txBody>
      </p:sp>
      <p:sp>
        <p:nvSpPr>
          <p:cNvPr id="4" name="Slide Number Placeholder 3"/>
          <p:cNvSpPr>
            <a:spLocks noGrp="1"/>
          </p:cNvSpPr>
          <p:nvPr>
            <p:ph type="sldNum" sz="quarter" idx="10"/>
          </p:nvPr>
        </p:nvSpPr>
        <p:spPr/>
        <p:txBody>
          <a:bodyPr/>
          <a:lstStyle/>
          <a:p>
            <a:fld id="{6C91F37A-13B5-483B-85BC-8F51F6E483DF}" type="slidenum">
              <a:rPr lang="en-US" smtClean="0"/>
              <a:t>16</a:t>
            </a:fld>
            <a:endParaRPr lang="en-US"/>
          </a:p>
        </p:txBody>
      </p:sp>
    </p:spTree>
    <p:extLst>
      <p:ext uri="{BB962C8B-B14F-4D97-AF65-F5344CB8AC3E}">
        <p14:creationId xmlns:p14="http://schemas.microsoft.com/office/powerpoint/2010/main" val="3288159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From</a:t>
            </a:r>
            <a:r>
              <a:rPr lang="en-US" baseline="0" dirty="0"/>
              <a:t> the application point of view,</a:t>
            </a:r>
            <a:endParaRPr lang="en-US" sz="1200" dirty="0">
              <a:solidFill>
                <a:schemeClr val="tx1"/>
              </a:solidFill>
            </a:endParaRPr>
          </a:p>
          <a:p>
            <a:r>
              <a:rPr lang="en-US" sz="1200" dirty="0">
                <a:solidFill>
                  <a:schemeClr val="tx1"/>
                </a:solidFill>
              </a:rPr>
              <a:t>The connection between visual features and internal meaning of the built environments has always been a principle topic in urban design and planning </a:t>
            </a:r>
            <a:r>
              <a:rPr lang="en-US" sz="1200" dirty="0">
                <a:solidFill>
                  <a:schemeClr val="bg1">
                    <a:lumMod val="50000"/>
                  </a:schemeClr>
                </a:solidFill>
              </a:rPr>
              <a:t>(“form follows function”)</a:t>
            </a:r>
            <a:r>
              <a:rPr lang="en-US" sz="1200" dirty="0">
                <a:solidFill>
                  <a:schemeClr val="tx1"/>
                </a:solidFill>
              </a:rPr>
              <a:t>. </a:t>
            </a:r>
          </a:p>
          <a:p>
            <a:r>
              <a:rPr lang="en-US" sz="1200" dirty="0">
                <a:solidFill>
                  <a:schemeClr val="tx1"/>
                </a:solidFill>
              </a:rPr>
              <a:t>Traditionally, we</a:t>
            </a:r>
            <a:r>
              <a:rPr lang="en-US" sz="1200" baseline="0" dirty="0">
                <a:solidFill>
                  <a:schemeClr val="tx1"/>
                </a:solidFill>
              </a:rPr>
              <a:t> have </a:t>
            </a:r>
            <a:r>
              <a:rPr lang="en-US" sz="1200" dirty="0">
                <a:solidFill>
                  <a:schemeClr val="tx1"/>
                </a:solidFill>
              </a:rPr>
              <a:t>looked at patterns in a city from a top-down view, e.g., aerial imagery </a:t>
            </a:r>
          </a:p>
          <a:p>
            <a:r>
              <a:rPr lang="en-US" sz="1200" dirty="0">
                <a:solidFill>
                  <a:schemeClr val="tx1"/>
                </a:solidFill>
              </a:rPr>
              <a:t>Our proposed visual analytics methodology tests the idea that </a:t>
            </a:r>
            <a:r>
              <a:rPr lang="en-US" sz="1200" b="1" dirty="0">
                <a:solidFill>
                  <a:schemeClr val="tx1"/>
                </a:solidFill>
              </a:rPr>
              <a:t>street-leve</a:t>
            </a:r>
            <a:r>
              <a:rPr lang="en-US" sz="1200" dirty="0">
                <a:solidFill>
                  <a:schemeClr val="tx1"/>
                </a:solidFill>
              </a:rPr>
              <a:t>l visual properties also demonstrate significant patterns that are </a:t>
            </a:r>
            <a:r>
              <a:rPr lang="en-US" sz="1200" b="1" dirty="0">
                <a:solidFill>
                  <a:schemeClr val="tx1"/>
                </a:solidFill>
              </a:rPr>
              <a:t>relevant</a:t>
            </a:r>
            <a:r>
              <a:rPr lang="en-US" sz="1200" dirty="0">
                <a:solidFill>
                  <a:schemeClr val="tx1"/>
                </a:solidFill>
              </a:rPr>
              <a:t> to the study of the built environment. </a:t>
            </a:r>
          </a:p>
          <a:p>
            <a:endParaRPr lang="en-US" dirty="0"/>
          </a:p>
        </p:txBody>
      </p:sp>
      <p:sp>
        <p:nvSpPr>
          <p:cNvPr id="4" name="Slide Number Placeholder 3"/>
          <p:cNvSpPr>
            <a:spLocks noGrp="1"/>
          </p:cNvSpPr>
          <p:nvPr>
            <p:ph type="sldNum" sz="quarter" idx="10"/>
          </p:nvPr>
        </p:nvSpPr>
        <p:spPr/>
        <p:txBody>
          <a:bodyPr/>
          <a:lstStyle/>
          <a:p>
            <a:fld id="{6C91F37A-13B5-483B-85BC-8F51F6E483DF}" type="slidenum">
              <a:rPr lang="en-US" smtClean="0"/>
              <a:t>17</a:t>
            </a:fld>
            <a:endParaRPr lang="en-US"/>
          </a:p>
        </p:txBody>
      </p:sp>
    </p:spTree>
    <p:extLst>
      <p:ext uri="{BB962C8B-B14F-4D97-AF65-F5344CB8AC3E}">
        <p14:creationId xmlns:p14="http://schemas.microsoft.com/office/powerpoint/2010/main" val="1654851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first-time visitor to a city, walking in the streets and seeing the </a:t>
            </a:r>
            <a:r>
              <a:rPr lang="en-US" sz="1200" b="1" kern="1200" dirty="0">
                <a:solidFill>
                  <a:schemeClr val="tx1"/>
                </a:solidFill>
                <a:effectLst/>
                <a:latin typeface="+mn-lt"/>
                <a:ea typeface="+mn-ea"/>
                <a:cs typeface="+mn-cs"/>
              </a:rPr>
              <a:t>visual characteristics </a:t>
            </a:r>
            <a:r>
              <a:rPr lang="en-US" sz="1200" kern="1200" dirty="0">
                <a:solidFill>
                  <a:schemeClr val="tx1"/>
                </a:solidFill>
                <a:effectLst/>
                <a:latin typeface="+mn-lt"/>
                <a:ea typeface="+mn-ea"/>
                <a:cs typeface="+mn-cs"/>
              </a:rPr>
              <a:t>of the neighborhoods provides rich insights into local functions, demographics, affluence, and history.</a:t>
            </a:r>
            <a:r>
              <a:rPr lang="en-US" sz="1200" kern="1200" baseline="0" dirty="0">
                <a:solidFill>
                  <a:schemeClr val="tx1"/>
                </a:solidFill>
                <a:effectLst/>
                <a:latin typeface="+mn-lt"/>
                <a:ea typeface="+mn-ea"/>
                <a:cs typeface="+mn-cs"/>
              </a:rPr>
              <a:t> This visual information is useful..</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C91F37A-13B5-483B-85BC-8F51F6E483DF}" type="slidenum">
              <a:rPr lang="en-US" smtClean="0"/>
              <a:t>2</a:t>
            </a:fld>
            <a:endParaRPr lang="en-US"/>
          </a:p>
        </p:txBody>
      </p:sp>
    </p:spTree>
    <p:extLst>
      <p:ext uri="{BB962C8B-B14F-4D97-AF65-F5344CB8AC3E}">
        <p14:creationId xmlns:p14="http://schemas.microsoft.com/office/powerpoint/2010/main" val="803222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Thanks to pervasive city imagery datasets such as Google Street View, we are now equipped with tools to virtually explore cities and obtain similar knowledge. However, virtually walking the streets to generate insight is still slow.</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such, we present an application of city street-level image datasets for the systematic study of urban visual environments.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combine machine learning and data visualization, to help consume, query, and analyze geographically-located image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50000"/>
                  </a:schemeClr>
                </a:solidFill>
              </a:rPr>
              <a:t>We fo</a:t>
            </a:r>
            <a:r>
              <a:rPr lang="en-US" dirty="0"/>
              <a:t>cus on how urban areas with </a:t>
            </a:r>
            <a:r>
              <a:rPr lang="en-US" b="1" dirty="0">
                <a:solidFill>
                  <a:schemeClr val="bg1">
                    <a:lumMod val="50000"/>
                  </a:schemeClr>
                </a:solidFill>
              </a:rPr>
              <a:t>shared </a:t>
            </a:r>
            <a:r>
              <a:rPr lang="en-US" b="1" dirty="0"/>
              <a:t>visual characteristics (“perspective neighborhoods”) </a:t>
            </a:r>
            <a:r>
              <a:rPr lang="en-US" dirty="0"/>
              <a:t>can be automatically identified based on their visual features.</a:t>
            </a:r>
            <a:endParaRPr lang="en-US"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C91F37A-13B5-483B-85BC-8F51F6E483DF}" type="slidenum">
              <a:rPr lang="en-US" smtClean="0"/>
              <a:t>3</a:t>
            </a:fld>
            <a:endParaRPr lang="en-US"/>
          </a:p>
        </p:txBody>
      </p:sp>
    </p:spTree>
    <p:extLst>
      <p:ext uri="{BB962C8B-B14F-4D97-AF65-F5344CB8AC3E}">
        <p14:creationId xmlns:p14="http://schemas.microsoft.com/office/powerpoint/2010/main" val="70982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Using Google Street View API, we densely sampled four cities in the United States: Boston, Chicago, New York, and San Francisco. Over </a:t>
            </a:r>
            <a:r>
              <a:rPr lang="en-US" dirty="0"/>
              <a:t>100,000 images were collected</a:t>
            </a:r>
            <a:r>
              <a:rPr lang="en-US" baseline="0" dirty="0"/>
              <a:t> on a grid, and at each grid point we requested for images from 4 directions.</a:t>
            </a:r>
            <a:endParaRPr lang="en-US" dirty="0"/>
          </a:p>
        </p:txBody>
      </p:sp>
      <p:sp>
        <p:nvSpPr>
          <p:cNvPr id="4" name="Slide Number Placeholder 3"/>
          <p:cNvSpPr>
            <a:spLocks noGrp="1"/>
          </p:cNvSpPr>
          <p:nvPr>
            <p:ph type="sldNum" sz="quarter" idx="10"/>
          </p:nvPr>
        </p:nvSpPr>
        <p:spPr/>
        <p:txBody>
          <a:bodyPr/>
          <a:lstStyle/>
          <a:p>
            <a:fld id="{6C91F37A-13B5-483B-85BC-8F51F6E483DF}" type="slidenum">
              <a:rPr lang="en-US" smtClean="0"/>
              <a:t>4</a:t>
            </a:fld>
            <a:endParaRPr lang="en-US"/>
          </a:p>
        </p:txBody>
      </p:sp>
    </p:spTree>
    <p:extLst>
      <p:ext uri="{BB962C8B-B14F-4D97-AF65-F5344CB8AC3E}">
        <p14:creationId xmlns:p14="http://schemas.microsoft.com/office/powerpoint/2010/main" val="619383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With this dataset</a:t>
            </a:r>
            <a:r>
              <a:rPr lang="en-US" sz="1200" kern="1200" dirty="0">
                <a:solidFill>
                  <a:schemeClr val="tx1"/>
                </a:solidFill>
                <a:effectLst/>
                <a:latin typeface="+mn-lt"/>
                <a:ea typeface="+mn-ea"/>
                <a:cs typeface="+mn-cs"/>
              </a:rPr>
              <a:t>, we trained a CNN</a:t>
            </a:r>
            <a:r>
              <a:rPr lang="en-US" sz="1200" kern="1200" baseline="0" dirty="0">
                <a:solidFill>
                  <a:schemeClr val="tx1"/>
                </a:solidFill>
                <a:effectLst/>
                <a:latin typeface="+mn-lt"/>
                <a:ea typeface="+mn-ea"/>
                <a:cs typeface="+mn-cs"/>
              </a:rPr>
              <a:t> to</a:t>
            </a:r>
            <a:r>
              <a:rPr lang="en-US" sz="1200" kern="1200" dirty="0">
                <a:solidFill>
                  <a:schemeClr val="tx1"/>
                </a:solidFill>
                <a:effectLst/>
                <a:latin typeface="+mn-lt"/>
                <a:ea typeface="+mn-ea"/>
                <a:cs typeface="+mn-cs"/>
              </a:rPr>
              <a:t> predict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neighborhood names based on image contents. We used a model structur</a:t>
            </a:r>
            <a:r>
              <a:rPr lang="en-US" sz="1200" kern="1200" baseline="0" dirty="0">
                <a:solidFill>
                  <a:schemeClr val="tx1"/>
                </a:solidFill>
                <a:effectLst/>
                <a:latin typeface="+mn-lt"/>
                <a:ea typeface="+mn-ea"/>
                <a:cs typeface="+mn-cs"/>
              </a:rPr>
              <a:t>e similar to </a:t>
            </a:r>
            <a:r>
              <a:rPr lang="en-US" sz="1200" kern="1200" baseline="0" dirty="0" err="1">
                <a:solidFill>
                  <a:schemeClr val="tx1"/>
                </a:solidFill>
                <a:effectLst/>
                <a:latin typeface="+mn-lt"/>
                <a:ea typeface="+mn-ea"/>
                <a:cs typeface="+mn-cs"/>
              </a:rPr>
              <a:t>AlexNet</a:t>
            </a:r>
            <a:r>
              <a:rPr lang="en-US" sz="1200" kern="1200" baseline="0" dirty="0">
                <a:solidFill>
                  <a:schemeClr val="tx1"/>
                </a:solidFill>
                <a:effectLst/>
                <a:latin typeface="+mn-lt"/>
                <a:ea typeface="+mn-ea"/>
                <a:cs typeface="+mn-cs"/>
              </a:rPr>
              <a:t>, trained it with the </a:t>
            </a:r>
            <a:r>
              <a:rPr lang="en-US" sz="1200" kern="1200" baseline="0" dirty="0" err="1">
                <a:solidFill>
                  <a:schemeClr val="tx1"/>
                </a:solidFill>
                <a:effectLst/>
                <a:latin typeface="+mn-lt"/>
                <a:ea typeface="+mn-ea"/>
                <a:cs typeface="+mn-cs"/>
              </a:rPr>
              <a:t>MatConvNet</a:t>
            </a:r>
            <a:r>
              <a:rPr lang="en-US" sz="1200" kern="1200" baseline="0" dirty="0">
                <a:solidFill>
                  <a:schemeClr val="tx1"/>
                </a:solidFill>
                <a:effectLst/>
                <a:latin typeface="+mn-lt"/>
                <a:ea typeface="+mn-ea"/>
                <a:cs typeface="+mn-cs"/>
              </a:rPr>
              <a:t> framework.</a:t>
            </a:r>
            <a:endParaRPr lang="en-US" dirty="0"/>
          </a:p>
          <a:p>
            <a:endParaRPr lang="en-US" dirty="0"/>
          </a:p>
        </p:txBody>
      </p:sp>
      <p:sp>
        <p:nvSpPr>
          <p:cNvPr id="4" name="Slide Number Placeholder 3"/>
          <p:cNvSpPr>
            <a:spLocks noGrp="1"/>
          </p:cNvSpPr>
          <p:nvPr>
            <p:ph type="sldNum" sz="quarter" idx="10"/>
          </p:nvPr>
        </p:nvSpPr>
        <p:spPr/>
        <p:txBody>
          <a:bodyPr/>
          <a:lstStyle/>
          <a:p>
            <a:fld id="{6C91F37A-13B5-483B-85BC-8F51F6E483DF}" type="slidenum">
              <a:rPr lang="en-US" smtClean="0"/>
              <a:t>5</a:t>
            </a:fld>
            <a:endParaRPr lang="en-US"/>
          </a:p>
        </p:txBody>
      </p:sp>
    </p:spTree>
    <p:extLst>
      <p:ext uri="{BB962C8B-B14F-4D97-AF65-F5344CB8AC3E}">
        <p14:creationId xmlns:p14="http://schemas.microsoft.com/office/powerpoint/2010/main" val="3820745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After</a:t>
            </a:r>
            <a:r>
              <a:rPr lang="en-US" baseline="0" dirty="0"/>
              <a:t> the model has finished training</a:t>
            </a:r>
            <a:r>
              <a:rPr lang="en-US" dirty="0"/>
              <a:t>, in addition to model accuracy, we thought it’s equally important to understand what the model</a:t>
            </a:r>
            <a:r>
              <a:rPr lang="en-US" baseline="0" dirty="0"/>
              <a:t> has not learned. We clustered all Boston neighborhoods based on their affinity (affinity being </a:t>
            </a:r>
            <a:r>
              <a:rPr lang="en-US" baseline="0" dirty="0" err="1"/>
              <a:t>proxied</a:t>
            </a:r>
            <a:r>
              <a:rPr lang="en-US" baseline="0" dirty="0"/>
              <a:t> by </a:t>
            </a:r>
            <a:r>
              <a:rPr lang="en-US" baseline="0" dirty="0" err="1"/>
              <a:t>mis</a:t>
            </a:r>
            <a:r>
              <a:rPr lang="en-US" baseline="0" dirty="0"/>
              <a:t>-classification rates). You can see from the maps view that neighborhoods within the same clusters also tend to be spatially close to each other.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Apparently, there are </a:t>
            </a:r>
            <a:r>
              <a:rPr lang="en-US" b="1" baseline="0" dirty="0"/>
              <a:t>more to </a:t>
            </a:r>
            <a:r>
              <a:rPr lang="en-US" baseline="0" dirty="0"/>
              <a:t>visual characteristics boundaries </a:t>
            </a:r>
            <a:r>
              <a:rPr lang="en-US" b="1" baseline="0" dirty="0"/>
              <a:t>than</a:t>
            </a:r>
            <a:r>
              <a:rPr lang="en-US" baseline="0" dirty="0"/>
              <a:t> preexisting neighborhood boundaries can describe, and therefore n</a:t>
            </a:r>
            <a:r>
              <a:rPr lang="en-US" sz="1200" dirty="0"/>
              <a:t>eighborhood-based classification </a:t>
            </a:r>
            <a:r>
              <a:rPr lang="en-US" sz="1200" b="1" dirty="0"/>
              <a:t>might not be extremely helpful</a:t>
            </a:r>
            <a:r>
              <a:rPr lang="en-US" sz="1200" dirty="0"/>
              <a:t> for our task.</a:t>
            </a:r>
            <a:r>
              <a:rPr lang="en-US" sz="1200" baseline="0" dirty="0"/>
              <a:t> </a:t>
            </a:r>
            <a:r>
              <a:rPr lang="en-US" sz="1200" dirty="0"/>
              <a:t> </a:t>
            </a:r>
            <a:endParaRPr lang="en-US" dirty="0"/>
          </a:p>
        </p:txBody>
      </p:sp>
      <p:sp>
        <p:nvSpPr>
          <p:cNvPr id="4" name="Slide Number Placeholder 3"/>
          <p:cNvSpPr>
            <a:spLocks noGrp="1"/>
          </p:cNvSpPr>
          <p:nvPr>
            <p:ph type="sldNum" sz="quarter" idx="10"/>
          </p:nvPr>
        </p:nvSpPr>
        <p:spPr/>
        <p:txBody>
          <a:bodyPr/>
          <a:lstStyle/>
          <a:p>
            <a:fld id="{6C91F37A-13B5-483B-85BC-8F51F6E483DF}" type="slidenum">
              <a:rPr lang="en-US" smtClean="0"/>
              <a:t>6</a:t>
            </a:fld>
            <a:endParaRPr lang="en-US"/>
          </a:p>
        </p:txBody>
      </p:sp>
    </p:spTree>
    <p:extLst>
      <p:ext uri="{BB962C8B-B14F-4D97-AF65-F5344CB8AC3E}">
        <p14:creationId xmlns:p14="http://schemas.microsoft.com/office/powerpoint/2010/main" val="791750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That’s why a bottom-up approach is needed to re-define the boundary of neighborhoods, purely from image features. We use our CNN in a different way,</a:t>
            </a:r>
            <a:r>
              <a:rPr lang="en-US" sz="1200" kern="1200" baseline="0" dirty="0">
                <a:solidFill>
                  <a:schemeClr val="tx1"/>
                </a:solidFill>
                <a:effectLst/>
                <a:latin typeface="+mn-lt"/>
                <a:ea typeface="+mn-ea"/>
                <a:cs typeface="+mn-cs"/>
              </a:rPr>
              <a:t> by extracting </a:t>
            </a:r>
            <a:r>
              <a:rPr lang="en-US" sz="1200" kern="1200" dirty="0">
                <a:solidFill>
                  <a:schemeClr val="tx1"/>
                </a:solidFill>
                <a:effectLst/>
                <a:latin typeface="+mn-lt"/>
                <a:ea typeface="+mn-ea"/>
                <a:cs typeface="+mn-cs"/>
              </a:rPr>
              <a:t>the learned representation from the second fully connected layer as </a:t>
            </a:r>
            <a:r>
              <a:rPr lang="en-US" sz="1200" kern="1200" baseline="0" dirty="0">
                <a:solidFill>
                  <a:schemeClr val="tx1"/>
                </a:solidFill>
                <a:effectLst/>
                <a:latin typeface="+mn-lt"/>
                <a:ea typeface="+mn-ea"/>
                <a:cs typeface="+mn-cs"/>
              </a:rPr>
              <a:t>feature vectors.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hese features are ‘unnamed’ and inconspicuous in their visual meaning, and</a:t>
            </a:r>
            <a:r>
              <a:rPr lang="en-US" sz="1200" kern="1200" baseline="0" dirty="0">
                <a:solidFill>
                  <a:schemeClr val="tx1"/>
                </a:solidFill>
                <a:effectLst/>
                <a:latin typeface="+mn-lt"/>
                <a:ea typeface="+mn-ea"/>
                <a:cs typeface="+mn-cs"/>
              </a:rPr>
              <a:t> </a:t>
            </a:r>
            <a:r>
              <a:rPr lang="en-US" b="1" dirty="0"/>
              <a:t>inspecting</a:t>
            </a:r>
            <a:r>
              <a:rPr lang="en-US" b="0" dirty="0"/>
              <a:t> these features </a:t>
            </a:r>
            <a:r>
              <a:rPr lang="en-US" dirty="0"/>
              <a:t>becomes difficult.</a:t>
            </a:r>
            <a:r>
              <a:rPr lang="en-US" sz="1200" kern="1200" dirty="0">
                <a:solidFill>
                  <a:schemeClr val="tx1"/>
                </a:solidFill>
                <a:effectLst/>
                <a:latin typeface="+mn-lt"/>
                <a:ea typeface="+mn-ea"/>
                <a:cs typeface="+mn-cs"/>
              </a:rPr>
              <a:t> </a:t>
            </a:r>
            <a:endParaRPr lang="en-US" sz="1200" kern="1200" baseline="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Therefore,</a:t>
            </a:r>
            <a:r>
              <a:rPr lang="zh-CN" alt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demonstrate </a:t>
            </a:r>
            <a:r>
              <a:rPr lang="en-US" altLang="zh-CN" sz="1200" kern="1200" dirty="0">
                <a:solidFill>
                  <a:schemeClr val="tx1"/>
                </a:solidFill>
                <a:effectLst/>
                <a:latin typeface="+mn-lt"/>
                <a:ea typeface="+mn-ea"/>
                <a:cs typeface="+mn-cs"/>
              </a:rPr>
              <a:t>combined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use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unsupervised</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learning technique</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and</a:t>
            </a:r>
            <a:r>
              <a:rPr lang="zh-CN" alt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 interactive visualization tool to interpret and evaluate the results </a:t>
            </a:r>
            <a:endParaRPr lang="en-US" dirty="0"/>
          </a:p>
        </p:txBody>
      </p:sp>
      <p:sp>
        <p:nvSpPr>
          <p:cNvPr id="4" name="Slide Number Placeholder 3"/>
          <p:cNvSpPr>
            <a:spLocks noGrp="1"/>
          </p:cNvSpPr>
          <p:nvPr>
            <p:ph type="sldNum" sz="quarter" idx="10"/>
          </p:nvPr>
        </p:nvSpPr>
        <p:spPr/>
        <p:txBody>
          <a:bodyPr/>
          <a:lstStyle/>
          <a:p>
            <a:fld id="{6C91F37A-13B5-483B-85BC-8F51F6E483DF}" type="slidenum">
              <a:rPr lang="en-US" smtClean="0"/>
              <a:t>7</a:t>
            </a:fld>
            <a:endParaRPr lang="en-US"/>
          </a:p>
        </p:txBody>
      </p:sp>
    </p:spTree>
    <p:extLst>
      <p:ext uri="{BB962C8B-B14F-4D97-AF65-F5344CB8AC3E}">
        <p14:creationId xmlns:p14="http://schemas.microsoft.com/office/powerpoint/2010/main" val="2977113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applied agglomerative clustering to the feature vectors</a:t>
            </a:r>
            <a:r>
              <a:rPr lang="en-US" baseline="0" dirty="0"/>
              <a:t> </a:t>
            </a:r>
            <a:r>
              <a:rPr lang="en-US" dirty="0"/>
              <a:t>(with Euclidean affinity</a:t>
            </a:r>
            <a:r>
              <a:rPr lang="en-US" baseline="0" dirty="0"/>
              <a:t> </a:t>
            </a:r>
            <a:r>
              <a:rPr lang="en-US" dirty="0"/>
              <a:t>and Ward linkage).</a:t>
            </a:r>
            <a:r>
              <a:rPr lang="en-US" baseline="0" dirty="0"/>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think of the </a:t>
            </a:r>
            <a:r>
              <a:rPr lang="en-US" baseline="0" dirty="0"/>
              <a:t>clustering method as a </a:t>
            </a:r>
            <a:r>
              <a:rPr lang="en-US" b="1" baseline="0" dirty="0"/>
              <a:t>data processing instrument </a:t>
            </a:r>
            <a:r>
              <a:rPr lang="en-US" baseline="0" dirty="0"/>
              <a:t>for our visualization. </a:t>
            </a:r>
            <a:r>
              <a:rPr lang="en-US" dirty="0"/>
              <a:t>The nice thing about it is that it not only produces a specific</a:t>
            </a:r>
            <a:r>
              <a:rPr lang="en-US" baseline="0" dirty="0"/>
              <a:t> clustering, but also computes a hierarchy of clusters that can be used to describe, e.g. not only two images are similar or not similar, but also the various levels of similarity.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C91F37A-13B5-483B-85BC-8F51F6E483DF}" type="slidenum">
              <a:rPr lang="en-US" smtClean="0"/>
              <a:t>8</a:t>
            </a:fld>
            <a:endParaRPr lang="en-US"/>
          </a:p>
        </p:txBody>
      </p:sp>
    </p:spTree>
    <p:extLst>
      <p:ext uri="{BB962C8B-B14F-4D97-AF65-F5344CB8AC3E}">
        <p14:creationId xmlns:p14="http://schemas.microsoft.com/office/powerpoint/2010/main" val="1156940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is the </a:t>
            </a:r>
            <a:r>
              <a:rPr lang="en-US" baseline="0" dirty="0"/>
              <a:t>visual interface which consists of 4 coordinated views. </a:t>
            </a:r>
            <a:r>
              <a:rPr lang="en-US" sz="1200" kern="1200" dirty="0">
                <a:solidFill>
                  <a:schemeClr val="tx1"/>
                </a:solidFill>
                <a:effectLst/>
                <a:latin typeface="+mn-lt"/>
                <a:ea typeface="+mn-ea"/>
                <a:cs typeface="+mn-cs"/>
              </a:rPr>
              <a:t>From</a:t>
            </a:r>
            <a:r>
              <a:rPr lang="en-US" sz="1200" kern="1200" baseline="0" dirty="0">
                <a:solidFill>
                  <a:schemeClr val="tx1"/>
                </a:solidFill>
                <a:effectLst/>
                <a:latin typeface="+mn-lt"/>
                <a:ea typeface="+mn-ea"/>
                <a:cs typeface="+mn-cs"/>
              </a:rPr>
              <a:t> top to bottom, t</a:t>
            </a:r>
            <a:r>
              <a:rPr lang="en-US" sz="1200" kern="1200" dirty="0">
                <a:solidFill>
                  <a:schemeClr val="tx1"/>
                </a:solidFill>
                <a:effectLst/>
                <a:latin typeface="+mn-lt"/>
                <a:ea typeface="+mn-ea"/>
                <a:cs typeface="+mn-cs"/>
              </a:rPr>
              <a:t>he hierarchy is shown by a </a:t>
            </a:r>
            <a:r>
              <a:rPr lang="en-US" sz="1200" kern="1200" dirty="0" err="1">
                <a:solidFill>
                  <a:schemeClr val="tx1"/>
                </a:solidFill>
                <a:effectLst/>
                <a:latin typeface="+mn-lt"/>
                <a:ea typeface="+mn-ea"/>
                <a:cs typeface="+mn-cs"/>
              </a:rPr>
              <a:t>dendrogram</a:t>
            </a:r>
            <a:r>
              <a:rPr lang="en-US" sz="1200" kern="1200" dirty="0">
                <a:solidFill>
                  <a:schemeClr val="tx1"/>
                </a:solidFill>
                <a:effectLst/>
                <a:latin typeface="+mn-lt"/>
                <a:ea typeface="+mn-ea"/>
                <a:cs typeface="+mn-cs"/>
              </a:rPr>
              <a:t>, the geo-locations are shown by maps, and the categories are shown by a circle packing. Colors across all 3 views represent the same set of street view images, which can be shown as thumbnails at the bottom, on click. </a:t>
            </a:r>
            <a:endParaRPr lang="en-US" dirty="0"/>
          </a:p>
        </p:txBody>
      </p:sp>
      <p:sp>
        <p:nvSpPr>
          <p:cNvPr id="4" name="Slide Number Placeholder 3"/>
          <p:cNvSpPr>
            <a:spLocks noGrp="1"/>
          </p:cNvSpPr>
          <p:nvPr>
            <p:ph type="sldNum" sz="quarter" idx="10"/>
          </p:nvPr>
        </p:nvSpPr>
        <p:spPr/>
        <p:txBody>
          <a:bodyPr/>
          <a:lstStyle/>
          <a:p>
            <a:fld id="{6C91F37A-13B5-483B-85BC-8F51F6E483DF}" type="slidenum">
              <a:rPr lang="en-US" smtClean="0"/>
              <a:t>9</a:t>
            </a:fld>
            <a:endParaRPr lang="en-US"/>
          </a:p>
        </p:txBody>
      </p:sp>
    </p:spTree>
    <p:extLst>
      <p:ext uri="{BB962C8B-B14F-4D97-AF65-F5344CB8AC3E}">
        <p14:creationId xmlns:p14="http://schemas.microsoft.com/office/powerpoint/2010/main" val="995783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000">
                <a:latin typeface="Adobe Gothic Std B" panose="020B0800000000000000" pitchFamily="34" charset="-128"/>
                <a:ea typeface="Adobe Gothic Std B" panose="020B0800000000000000" pitchFamily="34" charset="-128"/>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000">
                <a:solidFill>
                  <a:schemeClr val="tx1">
                    <a:lumMod val="75000"/>
                    <a:lumOff val="25000"/>
                  </a:schemeClr>
                </a:solidFill>
                <a:latin typeface="Adobe Gothic Std B" panose="020B0800000000000000" pitchFamily="34" charset="-128"/>
                <a:ea typeface="Adobe Gothic Std B" panose="020B0800000000000000" pitchFamily="34" charset="-128"/>
              </a:defRPr>
            </a:lvl1pPr>
            <a:lvl2pPr marL="457189" indent="0" algn="ctr">
              <a:buNone/>
              <a:defRPr sz="28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3207DD07-A4D1-4E76-9824-73A592E64C86}"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3E807-5D1E-4F5D-85FB-812119C23922}" type="slidenum">
              <a:rPr lang="en-US" smtClean="0"/>
              <a:t>‹#›</a:t>
            </a:fld>
            <a:endParaRPr lang="en-US"/>
          </a:p>
        </p:txBody>
      </p:sp>
    </p:spTree>
    <p:extLst>
      <p:ext uri="{BB962C8B-B14F-4D97-AF65-F5344CB8AC3E}">
        <p14:creationId xmlns:p14="http://schemas.microsoft.com/office/powerpoint/2010/main" val="3032308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07DD07-A4D1-4E76-9824-73A592E64C86}"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3E807-5D1E-4F5D-85FB-812119C23922}" type="slidenum">
              <a:rPr lang="en-US" smtClean="0"/>
              <a:t>‹#›</a:t>
            </a:fld>
            <a:endParaRPr lang="en-US"/>
          </a:p>
        </p:txBody>
      </p:sp>
    </p:spTree>
    <p:extLst>
      <p:ext uri="{BB962C8B-B14F-4D97-AF65-F5344CB8AC3E}">
        <p14:creationId xmlns:p14="http://schemas.microsoft.com/office/powerpoint/2010/main" val="4106540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07DD07-A4D1-4E76-9824-73A592E64C86}"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3E807-5D1E-4F5D-85FB-812119C23922}" type="slidenum">
              <a:rPr lang="en-US" smtClean="0"/>
              <a:t>‹#›</a:t>
            </a:fld>
            <a:endParaRPr lang="en-US"/>
          </a:p>
        </p:txBody>
      </p:sp>
    </p:spTree>
    <p:extLst>
      <p:ext uri="{BB962C8B-B14F-4D97-AF65-F5344CB8AC3E}">
        <p14:creationId xmlns:p14="http://schemas.microsoft.com/office/powerpoint/2010/main" val="1810511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087" y="0"/>
            <a:ext cx="10515600" cy="1325562"/>
          </a:xfrm>
        </p:spPr>
        <p:txBody>
          <a:bodyPr>
            <a:normAutofit/>
          </a:bodyPr>
          <a:lstStyle>
            <a:lvl1pPr>
              <a:defRPr sz="3200">
                <a:solidFill>
                  <a:schemeClr val="tx1">
                    <a:lumMod val="75000"/>
                    <a:lumOff val="25000"/>
                  </a:schemeClr>
                </a:solidFill>
                <a:latin typeface="Adobe Gothic Std B" panose="020B0800000000000000" pitchFamily="34" charset="-128"/>
                <a:ea typeface="Adobe Gothic Std B" panose="020B0800000000000000" pitchFamily="34" charset="-128"/>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0" indent="0">
              <a:buFontTx/>
              <a:buNone/>
              <a:defRPr sz="2000">
                <a:solidFill>
                  <a:schemeClr val="tx1">
                    <a:lumMod val="50000"/>
                    <a:lumOff val="50000"/>
                  </a:schemeClr>
                </a:solidFill>
                <a:latin typeface="+mn-lt"/>
                <a:ea typeface="Adobe Gothic Std B" panose="020B0800000000000000" pitchFamily="34" charset="-128"/>
              </a:defRPr>
            </a:lvl1pPr>
            <a:lvl2pPr marL="457189" indent="0">
              <a:buFontTx/>
              <a:buNone/>
              <a:defRPr sz="2000">
                <a:solidFill>
                  <a:schemeClr val="tx1">
                    <a:lumMod val="50000"/>
                    <a:lumOff val="50000"/>
                  </a:schemeClr>
                </a:solidFill>
                <a:latin typeface="+mn-lt"/>
                <a:ea typeface="Adobe Gothic Std B" panose="020B0800000000000000" pitchFamily="34" charset="-128"/>
              </a:defRPr>
            </a:lvl2pPr>
            <a:lvl3pPr marL="914377" indent="0">
              <a:buFontTx/>
              <a:buNone/>
              <a:defRPr sz="2000">
                <a:solidFill>
                  <a:schemeClr val="tx1">
                    <a:lumMod val="50000"/>
                    <a:lumOff val="50000"/>
                  </a:schemeClr>
                </a:solidFill>
                <a:latin typeface="+mn-lt"/>
                <a:ea typeface="Adobe Gothic Std B" panose="020B0800000000000000" pitchFamily="34" charset="-128"/>
              </a:defRPr>
            </a:lvl3pPr>
            <a:lvl4pPr marL="1371566" indent="0">
              <a:buFontTx/>
              <a:buNone/>
              <a:defRPr sz="2000">
                <a:solidFill>
                  <a:schemeClr val="tx1">
                    <a:lumMod val="50000"/>
                    <a:lumOff val="50000"/>
                  </a:schemeClr>
                </a:solidFill>
                <a:latin typeface="+mn-lt"/>
                <a:ea typeface="Adobe Gothic Std B" panose="020B0800000000000000" pitchFamily="34" charset="-128"/>
              </a:defRPr>
            </a:lvl4pPr>
            <a:lvl5pPr marL="1828754" indent="0">
              <a:buFontTx/>
              <a:buNone/>
              <a:defRPr sz="2000">
                <a:solidFill>
                  <a:schemeClr val="tx1">
                    <a:lumMod val="50000"/>
                    <a:lumOff val="50000"/>
                  </a:schemeClr>
                </a:solidFill>
                <a:latin typeface="+mn-lt"/>
                <a:ea typeface="Adobe Gothic Std B" panose="020B08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207DD07-A4D1-4E76-9824-73A592E64C86}"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3E807-5D1E-4F5D-85FB-812119C23922}" type="slidenum">
              <a:rPr lang="en-US" smtClean="0"/>
              <a:t>‹#›</a:t>
            </a:fld>
            <a:endParaRPr lang="en-US"/>
          </a:p>
        </p:txBody>
      </p:sp>
    </p:spTree>
    <p:extLst>
      <p:ext uri="{BB962C8B-B14F-4D97-AF65-F5344CB8AC3E}">
        <p14:creationId xmlns:p14="http://schemas.microsoft.com/office/powerpoint/2010/main" val="1531728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a:t>Click to edit Master title style</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24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07DD07-A4D1-4E76-9824-73A592E64C86}"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3E807-5D1E-4F5D-85FB-812119C23922}" type="slidenum">
              <a:rPr lang="en-US" smtClean="0"/>
              <a:t>‹#›</a:t>
            </a:fld>
            <a:endParaRPr lang="en-US"/>
          </a:p>
        </p:txBody>
      </p:sp>
    </p:spTree>
    <p:extLst>
      <p:ext uri="{BB962C8B-B14F-4D97-AF65-F5344CB8AC3E}">
        <p14:creationId xmlns:p14="http://schemas.microsoft.com/office/powerpoint/2010/main" val="176051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07DD07-A4D1-4E76-9824-73A592E64C86}" type="datetimeFigureOut">
              <a:rPr lang="en-US" smtClean="0"/>
              <a:t>12/18/2020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F3E807-5D1E-4F5D-85FB-812119C23922}" type="slidenum">
              <a:rPr lang="en-US" smtClean="0"/>
              <a:t>‹#›</a:t>
            </a:fld>
            <a:endParaRPr lang="en-US"/>
          </a:p>
        </p:txBody>
      </p:sp>
    </p:spTree>
    <p:extLst>
      <p:ext uri="{BB962C8B-B14F-4D97-AF65-F5344CB8AC3E}">
        <p14:creationId xmlns:p14="http://schemas.microsoft.com/office/powerpoint/2010/main" val="3018971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45127" y="2507552"/>
            <a:ext cx="5156200"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7552"/>
            <a:ext cx="5181601"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07DD07-A4D1-4E76-9824-73A592E64C86}" type="datetimeFigureOut">
              <a:rPr lang="en-US" smtClean="0"/>
              <a:t>12/18/2020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F3E807-5D1E-4F5D-85FB-812119C23922}"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01275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207DD07-A4D1-4E76-9824-73A592E64C86}" type="datetimeFigureOut">
              <a:rPr lang="en-US" smtClean="0"/>
              <a:t>12/18/2020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F3E807-5D1E-4F5D-85FB-812119C23922}"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5780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07DD07-A4D1-4E76-9824-73A592E64C86}" type="datetimeFigureOut">
              <a:rPr lang="en-US" smtClean="0"/>
              <a:t>12/18/2020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F3E807-5D1E-4F5D-85FB-812119C23922}" type="slidenum">
              <a:rPr lang="en-US" smtClean="0"/>
              <a:t>‹#›</a:t>
            </a:fld>
            <a:endParaRPr lang="en-US"/>
          </a:p>
        </p:txBody>
      </p:sp>
    </p:spTree>
    <p:extLst>
      <p:ext uri="{BB962C8B-B14F-4D97-AF65-F5344CB8AC3E}">
        <p14:creationId xmlns:p14="http://schemas.microsoft.com/office/powerpoint/2010/main" val="2435561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3200" b="0"/>
            </a:lvl1pPr>
          </a:lstStyle>
          <a:p>
            <a:r>
              <a:rPr lang="en-US"/>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07DD07-A4D1-4E76-9824-73A592E64C86}" type="datetimeFigureOut">
              <a:rPr lang="en-US" smtClean="0"/>
              <a:t>12/18/2020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F3E807-5D1E-4F5D-85FB-812119C23922}" type="slidenum">
              <a:rPr lang="en-US" smtClean="0"/>
              <a:t>‹#›</a:t>
            </a:fld>
            <a:endParaRPr lang="en-US"/>
          </a:p>
        </p:txBody>
      </p:sp>
    </p:spTree>
    <p:extLst>
      <p:ext uri="{BB962C8B-B14F-4D97-AF65-F5344CB8AC3E}">
        <p14:creationId xmlns:p14="http://schemas.microsoft.com/office/powerpoint/2010/main" val="3514655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07DD07-A4D1-4E76-9824-73A592E64C86}" type="datetimeFigureOut">
              <a:rPr lang="en-US" smtClean="0"/>
              <a:t>12/18/2020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F3E807-5D1E-4F5D-85FB-812119C23922}" type="slidenum">
              <a:rPr lang="en-US" smtClean="0"/>
              <a:t>‹#›</a:t>
            </a:fld>
            <a:endParaRPr lang="en-US"/>
          </a:p>
        </p:txBody>
      </p:sp>
    </p:spTree>
    <p:extLst>
      <p:ext uri="{BB962C8B-B14F-4D97-AF65-F5344CB8AC3E}">
        <p14:creationId xmlns:p14="http://schemas.microsoft.com/office/powerpoint/2010/main" val="334127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3207DD07-A4D1-4E76-9824-73A592E64C86}" type="datetimeFigureOut">
              <a:rPr lang="en-US" smtClean="0"/>
              <a:t>12/18/2020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54F3E807-5D1E-4F5D-85FB-812119C23922}" type="slidenum">
              <a:rPr lang="en-US" smtClean="0"/>
              <a:t>‹#›</a:t>
            </a:fld>
            <a:endParaRPr lang="en-US"/>
          </a:p>
        </p:txBody>
      </p:sp>
    </p:spTree>
    <p:extLst>
      <p:ext uri="{BB962C8B-B14F-4D97-AF65-F5344CB8AC3E}">
        <p14:creationId xmlns:p14="http://schemas.microsoft.com/office/powerpoint/2010/main" val="17403157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ezhi.li@uber.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pfister@seas.harvard.edu" TargetMode="External"/><Relationship Id="rId5" Type="http://schemas.openxmlformats.org/officeDocument/2006/relationships/hyperlink" Target="mailto:pmichala@gsd.harvard.edu" TargetMode="External"/><Relationship Id="rId4" Type="http://schemas.openxmlformats.org/officeDocument/2006/relationships/hyperlink" Target="mailto:jamestompkin@brown.ed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hyperlink" Target="mailto:jamestompkin@brown.edu" TargetMode="External"/><Relationship Id="rId2" Type="http://schemas.openxmlformats.org/officeDocument/2006/relationships/hyperlink" Target="mailto:lezhi.li@uber.com" TargetMode="External"/><Relationship Id="rId1" Type="http://schemas.openxmlformats.org/officeDocument/2006/relationships/slideLayout" Target="../slideLayouts/slideLayout2.xml"/><Relationship Id="rId5" Type="http://schemas.openxmlformats.org/officeDocument/2006/relationships/hyperlink" Target="mailto:pfister@seas.harvard.edu" TargetMode="External"/><Relationship Id="rId4" Type="http://schemas.openxmlformats.org/officeDocument/2006/relationships/hyperlink" Target="mailto:pmichala@gsd.harvard.edu" TargetMode="Externa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23485" y="1034727"/>
            <a:ext cx="6735827" cy="1039668"/>
          </a:xfrm>
        </p:spPr>
        <p:txBody>
          <a:bodyPr>
            <a:noAutofit/>
          </a:bodyPr>
          <a:lstStyle/>
          <a:p>
            <a:pPr algn="l"/>
            <a:r>
              <a:rPr lang="en-US" sz="3600" dirty="0">
                <a:latin typeface="+mn-lt"/>
              </a:rPr>
              <a:t>Visual Analytics and Deep Learning </a:t>
            </a:r>
            <a:br>
              <a:rPr lang="en-US" sz="3600" dirty="0">
                <a:latin typeface="+mn-lt"/>
              </a:rPr>
            </a:br>
            <a:r>
              <a:rPr lang="en-US" sz="3600" dirty="0">
                <a:latin typeface="+mn-lt"/>
              </a:rPr>
              <a:t>for City Street View Datasets</a:t>
            </a:r>
          </a:p>
        </p:txBody>
      </p:sp>
      <p:sp>
        <p:nvSpPr>
          <p:cNvPr id="4" name="Subtitle 3"/>
          <p:cNvSpPr>
            <a:spLocks noGrp="1"/>
          </p:cNvSpPr>
          <p:nvPr>
            <p:ph type="subTitle" idx="1"/>
          </p:nvPr>
        </p:nvSpPr>
        <p:spPr>
          <a:xfrm>
            <a:off x="2054088" y="5888903"/>
            <a:ext cx="9130748" cy="969097"/>
          </a:xfrm>
        </p:spPr>
        <p:txBody>
          <a:bodyPr>
            <a:normAutofit/>
          </a:bodyPr>
          <a:lstStyle/>
          <a:p>
            <a:pPr algn="l"/>
            <a:r>
              <a:rPr lang="en-US" sz="1600" dirty="0" err="1">
                <a:solidFill>
                  <a:schemeClr val="bg1">
                    <a:lumMod val="50000"/>
                  </a:schemeClr>
                </a:solidFill>
                <a:latin typeface="+mn-lt"/>
              </a:rPr>
              <a:t>Lezhi</a:t>
            </a:r>
            <a:r>
              <a:rPr lang="en-US" sz="1600" dirty="0">
                <a:solidFill>
                  <a:schemeClr val="bg1">
                    <a:lumMod val="50000"/>
                  </a:schemeClr>
                </a:solidFill>
                <a:latin typeface="+mn-lt"/>
              </a:rPr>
              <a:t> Li </a:t>
            </a:r>
            <a:r>
              <a:rPr lang="en-US" sz="1600" dirty="0">
                <a:solidFill>
                  <a:schemeClr val="bg1">
                    <a:lumMod val="85000"/>
                  </a:schemeClr>
                </a:solidFill>
                <a:latin typeface="+mn-lt"/>
              </a:rPr>
              <a:t>|</a:t>
            </a:r>
            <a:r>
              <a:rPr lang="en-US" sz="1600" dirty="0">
                <a:solidFill>
                  <a:schemeClr val="bg1">
                    <a:lumMod val="50000"/>
                  </a:schemeClr>
                </a:solidFill>
                <a:latin typeface="+mn-lt"/>
              </a:rPr>
              <a:t> </a:t>
            </a:r>
            <a:r>
              <a:rPr lang="en-US" sz="1600" dirty="0">
                <a:solidFill>
                  <a:schemeClr val="bg1">
                    <a:lumMod val="50000"/>
                  </a:schemeClr>
                </a:solidFill>
                <a:latin typeface="+mn-lt"/>
                <a:hlinkClick r:id="rId3"/>
              </a:rPr>
              <a:t>lezhi.li@uber.com</a:t>
            </a:r>
            <a:r>
              <a:rPr lang="en-US" sz="1600" dirty="0">
                <a:solidFill>
                  <a:schemeClr val="bg1">
                    <a:lumMod val="85000"/>
                  </a:schemeClr>
                </a:solidFill>
                <a:latin typeface="+mn-lt"/>
              </a:rPr>
              <a:t> |||</a:t>
            </a:r>
            <a:r>
              <a:rPr lang="en-US" altLang="zh-CN" sz="1600" dirty="0">
                <a:solidFill>
                  <a:schemeClr val="bg1">
                    <a:lumMod val="50000"/>
                  </a:schemeClr>
                </a:solidFill>
                <a:latin typeface="+mn-lt"/>
              </a:rPr>
              <a:t>James</a:t>
            </a:r>
            <a:r>
              <a:rPr lang="zh-CN" altLang="en-US" sz="1600" dirty="0">
                <a:solidFill>
                  <a:schemeClr val="bg1">
                    <a:lumMod val="50000"/>
                  </a:schemeClr>
                </a:solidFill>
                <a:latin typeface="+mn-lt"/>
              </a:rPr>
              <a:t> </a:t>
            </a:r>
            <a:r>
              <a:rPr lang="en-US" altLang="zh-CN" sz="1600" dirty="0" err="1">
                <a:solidFill>
                  <a:schemeClr val="bg1">
                    <a:lumMod val="50000"/>
                  </a:schemeClr>
                </a:solidFill>
                <a:latin typeface="+mn-lt"/>
              </a:rPr>
              <a:t>Tompkin</a:t>
            </a:r>
            <a:r>
              <a:rPr lang="en-US" altLang="zh-CN" sz="1600" dirty="0">
                <a:solidFill>
                  <a:schemeClr val="bg1">
                    <a:lumMod val="50000"/>
                  </a:schemeClr>
                </a:solidFill>
                <a:latin typeface="+mn-lt"/>
              </a:rPr>
              <a:t> </a:t>
            </a:r>
            <a:r>
              <a:rPr lang="en-US" altLang="zh-CN" sz="1600" dirty="0">
                <a:solidFill>
                  <a:schemeClr val="bg1">
                    <a:lumMod val="85000"/>
                  </a:schemeClr>
                </a:solidFill>
                <a:latin typeface="+mn-lt"/>
              </a:rPr>
              <a:t>|</a:t>
            </a:r>
            <a:r>
              <a:rPr lang="zh-CN" altLang="en-US" sz="1600" dirty="0">
                <a:solidFill>
                  <a:schemeClr val="bg1">
                    <a:lumMod val="85000"/>
                  </a:schemeClr>
                </a:solidFill>
                <a:latin typeface="+mn-lt"/>
              </a:rPr>
              <a:t> </a:t>
            </a:r>
            <a:r>
              <a:rPr lang="en-US" sz="1600" dirty="0">
                <a:solidFill>
                  <a:schemeClr val="bg1">
                    <a:lumMod val="50000"/>
                  </a:schemeClr>
                </a:solidFill>
                <a:latin typeface="+mn-lt"/>
                <a:hlinkClick r:id="rId4"/>
              </a:rPr>
              <a:t>james_tompkin@brown.edu</a:t>
            </a:r>
            <a:endParaRPr lang="en-US" sz="1600" dirty="0">
              <a:solidFill>
                <a:schemeClr val="bg1">
                  <a:lumMod val="50000"/>
                </a:schemeClr>
              </a:solidFill>
              <a:latin typeface="+mn-lt"/>
            </a:endParaRPr>
          </a:p>
          <a:p>
            <a:pPr algn="l"/>
            <a:r>
              <a:rPr lang="en-US" sz="1600" dirty="0">
                <a:solidFill>
                  <a:schemeClr val="bg1">
                    <a:lumMod val="50000"/>
                  </a:schemeClr>
                </a:solidFill>
                <a:latin typeface="+mn-lt"/>
              </a:rPr>
              <a:t>Panagiotis </a:t>
            </a:r>
            <a:r>
              <a:rPr lang="en-US" sz="1600" dirty="0" err="1">
                <a:solidFill>
                  <a:schemeClr val="bg1">
                    <a:lumMod val="50000"/>
                  </a:schemeClr>
                </a:solidFill>
                <a:latin typeface="+mn-lt"/>
              </a:rPr>
              <a:t>Michalatos</a:t>
            </a:r>
            <a:r>
              <a:rPr lang="en-US" sz="1600" dirty="0">
                <a:solidFill>
                  <a:schemeClr val="bg1">
                    <a:lumMod val="50000"/>
                  </a:schemeClr>
                </a:solidFill>
                <a:latin typeface="+mn-lt"/>
              </a:rPr>
              <a:t> </a:t>
            </a:r>
            <a:r>
              <a:rPr lang="en-US" sz="1600" dirty="0">
                <a:solidFill>
                  <a:schemeClr val="bg1">
                    <a:lumMod val="85000"/>
                  </a:schemeClr>
                </a:solidFill>
                <a:latin typeface="+mn-lt"/>
              </a:rPr>
              <a:t>|</a:t>
            </a:r>
            <a:r>
              <a:rPr lang="en-US" sz="1600" dirty="0">
                <a:solidFill>
                  <a:schemeClr val="bg1">
                    <a:lumMod val="50000"/>
                  </a:schemeClr>
                </a:solidFill>
                <a:latin typeface="+mn-lt"/>
              </a:rPr>
              <a:t> </a:t>
            </a:r>
            <a:r>
              <a:rPr lang="en-US" sz="1600" dirty="0">
                <a:solidFill>
                  <a:schemeClr val="bg1">
                    <a:lumMod val="50000"/>
                  </a:schemeClr>
                </a:solidFill>
                <a:latin typeface="+mn-lt"/>
                <a:hlinkClick r:id="rId5"/>
              </a:rPr>
              <a:t>pmichala@gsd.harvard.edu</a:t>
            </a:r>
            <a:r>
              <a:rPr lang="en-US" sz="1600" dirty="0">
                <a:solidFill>
                  <a:schemeClr val="bg1">
                    <a:lumMod val="50000"/>
                  </a:schemeClr>
                </a:solidFill>
                <a:latin typeface="+mn-lt"/>
              </a:rPr>
              <a:t> </a:t>
            </a:r>
            <a:r>
              <a:rPr lang="en-US" sz="1600" dirty="0">
                <a:solidFill>
                  <a:schemeClr val="bg1">
                    <a:lumMod val="85000"/>
                  </a:schemeClr>
                </a:solidFill>
                <a:latin typeface="+mn-lt"/>
              </a:rPr>
              <a:t>|||</a:t>
            </a:r>
            <a:r>
              <a:rPr lang="en-US" sz="1600" dirty="0">
                <a:solidFill>
                  <a:schemeClr val="bg1">
                    <a:lumMod val="50000"/>
                  </a:schemeClr>
                </a:solidFill>
                <a:latin typeface="+mn-lt"/>
              </a:rPr>
              <a:t> </a:t>
            </a:r>
            <a:r>
              <a:rPr lang="en-US" sz="1600" dirty="0" err="1">
                <a:solidFill>
                  <a:schemeClr val="bg1">
                    <a:lumMod val="50000"/>
                  </a:schemeClr>
                </a:solidFill>
                <a:latin typeface="+mn-lt"/>
              </a:rPr>
              <a:t>Hanspeter</a:t>
            </a:r>
            <a:r>
              <a:rPr lang="en-US" sz="1600" dirty="0">
                <a:solidFill>
                  <a:schemeClr val="bg1">
                    <a:lumMod val="50000"/>
                  </a:schemeClr>
                </a:solidFill>
                <a:latin typeface="+mn-lt"/>
              </a:rPr>
              <a:t> </a:t>
            </a:r>
            <a:r>
              <a:rPr lang="en-US" sz="1600" dirty="0" err="1">
                <a:solidFill>
                  <a:schemeClr val="bg1">
                    <a:lumMod val="50000"/>
                  </a:schemeClr>
                </a:solidFill>
                <a:latin typeface="+mn-lt"/>
              </a:rPr>
              <a:t>Pfister</a:t>
            </a:r>
            <a:r>
              <a:rPr lang="en-US" sz="1600" dirty="0">
                <a:solidFill>
                  <a:schemeClr val="bg1">
                    <a:lumMod val="50000"/>
                  </a:schemeClr>
                </a:solidFill>
                <a:latin typeface="+mn-lt"/>
              </a:rPr>
              <a:t> </a:t>
            </a:r>
            <a:r>
              <a:rPr lang="en-US" sz="1600" dirty="0">
                <a:solidFill>
                  <a:schemeClr val="bg1">
                    <a:lumMod val="85000"/>
                  </a:schemeClr>
                </a:solidFill>
                <a:latin typeface="+mn-lt"/>
              </a:rPr>
              <a:t>|</a:t>
            </a:r>
            <a:r>
              <a:rPr lang="en-US" sz="1600" dirty="0">
                <a:solidFill>
                  <a:schemeClr val="bg1">
                    <a:lumMod val="50000"/>
                  </a:schemeClr>
                </a:solidFill>
                <a:latin typeface="+mn-lt"/>
              </a:rPr>
              <a:t> </a:t>
            </a:r>
            <a:r>
              <a:rPr lang="en-US" sz="1600" dirty="0">
                <a:solidFill>
                  <a:schemeClr val="bg1">
                    <a:lumMod val="50000"/>
                  </a:schemeClr>
                </a:solidFill>
                <a:latin typeface="+mn-lt"/>
                <a:hlinkClick r:id="rId6"/>
              </a:rPr>
              <a:t>pfister@seas.harvard.edu</a:t>
            </a:r>
            <a:endParaRPr lang="en-US" sz="1400" dirty="0"/>
          </a:p>
          <a:p>
            <a:pPr algn="l"/>
            <a:endParaRPr lang="en-US" sz="1600" dirty="0">
              <a:solidFill>
                <a:schemeClr val="bg1">
                  <a:lumMod val="50000"/>
                </a:schemeClr>
              </a:solidFill>
              <a:latin typeface="+mn-lt"/>
            </a:endParaRPr>
          </a:p>
          <a:p>
            <a:endParaRPr lang="en-US" dirty="0"/>
          </a:p>
        </p:txBody>
      </p:sp>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24023" t="23894"/>
          <a:stretch/>
        </p:blipFill>
        <p:spPr>
          <a:xfrm>
            <a:off x="3593428" y="2463725"/>
            <a:ext cx="4995941" cy="2737992"/>
          </a:xfrm>
          <a:prstGeom prst="rect">
            <a:avLst/>
          </a:prstGeom>
        </p:spPr>
      </p:pic>
      <p:sp>
        <p:nvSpPr>
          <p:cNvPr id="3" name="TextBox 2"/>
          <p:cNvSpPr txBox="1"/>
          <p:nvPr/>
        </p:nvSpPr>
        <p:spPr>
          <a:xfrm>
            <a:off x="3417169" y="474566"/>
            <a:ext cx="5084907" cy="461665"/>
          </a:xfrm>
          <a:prstGeom prst="rect">
            <a:avLst/>
          </a:prstGeom>
          <a:noFill/>
        </p:spPr>
        <p:txBody>
          <a:bodyPr wrap="square" rtlCol="0">
            <a:spAutoFit/>
          </a:bodyPr>
          <a:lstStyle/>
          <a:p>
            <a:r>
              <a:rPr lang="en-US" sz="2400" dirty="0"/>
              <a:t>Exploring Perspective Neighborhoods -</a:t>
            </a:r>
          </a:p>
        </p:txBody>
      </p:sp>
    </p:spTree>
    <p:extLst>
      <p:ext uri="{BB962C8B-B14F-4D97-AF65-F5344CB8AC3E}">
        <p14:creationId xmlns:p14="http://schemas.microsoft.com/office/powerpoint/2010/main" val="3892082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Design considerations</a:t>
            </a:r>
          </a:p>
        </p:txBody>
      </p:sp>
      <p:sp>
        <p:nvSpPr>
          <p:cNvPr id="3" name="Content Placeholder 2"/>
          <p:cNvSpPr>
            <a:spLocks noGrp="1"/>
          </p:cNvSpPr>
          <p:nvPr>
            <p:ph idx="1"/>
          </p:nvPr>
        </p:nvSpPr>
        <p:spPr/>
        <p:txBody>
          <a:bodyPr>
            <a:normAutofit/>
          </a:bodyPr>
          <a:lstStyle/>
          <a:p>
            <a:pPr marL="342900" indent="-342900" defTabSz="914400">
              <a:lnSpc>
                <a:spcPct val="100000"/>
              </a:lnSpc>
              <a:spcBef>
                <a:spcPts val="0"/>
              </a:spcBef>
              <a:buFontTx/>
              <a:buChar char="-"/>
              <a:defRPr/>
            </a:pPr>
            <a:r>
              <a:rPr lang="en-US" sz="2400" dirty="0">
                <a:solidFill>
                  <a:schemeClr val="tx1"/>
                </a:solidFill>
              </a:rPr>
              <a:t>Evaluating the effectiveness of the model</a:t>
            </a:r>
          </a:p>
          <a:p>
            <a:pPr marL="342891" indent="-342891">
              <a:buFontTx/>
              <a:buChar char="-"/>
            </a:pPr>
            <a:r>
              <a:rPr lang="en-US" sz="2400" dirty="0">
                <a:solidFill>
                  <a:schemeClr val="tx1"/>
                </a:solidFill>
              </a:rPr>
              <a:t>Exploration of city structures (distribution of “perspective neighborhoods”)</a:t>
            </a:r>
          </a:p>
          <a:p>
            <a:pPr marL="342891" indent="-342891">
              <a:buFontTx/>
              <a:buChar char="-"/>
            </a:pPr>
            <a:r>
              <a:rPr lang="en-US" altLang="zh-CN" sz="2400" dirty="0">
                <a:solidFill>
                  <a:schemeClr val="tx1"/>
                </a:solidFill>
              </a:rPr>
              <a:t>Easy</a:t>
            </a:r>
            <a:r>
              <a:rPr lang="zh-CN" altLang="en-US" sz="2400" dirty="0">
                <a:solidFill>
                  <a:schemeClr val="tx1"/>
                </a:solidFill>
              </a:rPr>
              <a:t> </a:t>
            </a:r>
            <a:r>
              <a:rPr lang="en-US" altLang="zh-CN" sz="2400" dirty="0">
                <a:solidFill>
                  <a:schemeClr val="tx1"/>
                </a:solidFill>
              </a:rPr>
              <a:t>to</a:t>
            </a:r>
            <a:r>
              <a:rPr lang="zh-CN" altLang="en-US" sz="2400" dirty="0">
                <a:solidFill>
                  <a:schemeClr val="tx1"/>
                </a:solidFill>
              </a:rPr>
              <a:t> </a:t>
            </a:r>
            <a:r>
              <a:rPr lang="en-US" altLang="zh-CN" sz="2400" dirty="0">
                <a:solidFill>
                  <a:schemeClr val="tx1"/>
                </a:solidFill>
              </a:rPr>
              <a:t>read,</a:t>
            </a:r>
            <a:r>
              <a:rPr lang="zh-CN" altLang="en-US" sz="2400" dirty="0">
                <a:solidFill>
                  <a:schemeClr val="tx1"/>
                </a:solidFill>
              </a:rPr>
              <a:t> </a:t>
            </a:r>
            <a:r>
              <a:rPr lang="en-US" altLang="zh-CN" sz="2400" dirty="0">
                <a:solidFill>
                  <a:schemeClr val="tx1"/>
                </a:solidFill>
              </a:rPr>
              <a:t>self-evident</a:t>
            </a:r>
            <a:r>
              <a:rPr lang="zh-CN" altLang="en-US" sz="2400" dirty="0">
                <a:solidFill>
                  <a:schemeClr val="tx1"/>
                </a:solidFill>
              </a:rPr>
              <a:t> </a:t>
            </a:r>
            <a:r>
              <a:rPr lang="en-US" altLang="zh-CN" sz="2400" dirty="0">
                <a:solidFill>
                  <a:schemeClr val="tx1"/>
                </a:solidFill>
              </a:rPr>
              <a:t>about</a:t>
            </a:r>
            <a:r>
              <a:rPr lang="zh-CN" altLang="en-US" sz="2400" dirty="0">
                <a:solidFill>
                  <a:schemeClr val="tx1"/>
                </a:solidFill>
              </a:rPr>
              <a:t> </a:t>
            </a:r>
            <a:r>
              <a:rPr lang="en-US" altLang="zh-CN" sz="2400" dirty="0">
                <a:solidFill>
                  <a:schemeClr val="tx1"/>
                </a:solidFill>
              </a:rPr>
              <a:t>data</a:t>
            </a:r>
            <a:r>
              <a:rPr lang="zh-CN" altLang="en-US" sz="2400" dirty="0">
                <a:solidFill>
                  <a:schemeClr val="tx1"/>
                </a:solidFill>
              </a:rPr>
              <a:t> </a:t>
            </a:r>
            <a:r>
              <a:rPr lang="en-US" altLang="zh-CN" sz="2400" dirty="0">
                <a:solidFill>
                  <a:schemeClr val="tx1"/>
                </a:solidFill>
              </a:rPr>
              <a:t>manipulation</a:t>
            </a:r>
            <a:r>
              <a:rPr lang="zh-CN" altLang="en-US" sz="2400" dirty="0">
                <a:solidFill>
                  <a:schemeClr val="tx1"/>
                </a:solidFill>
              </a:rPr>
              <a:t> </a:t>
            </a:r>
            <a:r>
              <a:rPr lang="en-US" altLang="zh-CN" sz="2400" dirty="0">
                <a:solidFill>
                  <a:schemeClr val="tx1"/>
                </a:solidFill>
              </a:rPr>
              <a:t>method</a:t>
            </a:r>
            <a:r>
              <a:rPr lang="zh-CN" altLang="en-US" sz="2400" dirty="0">
                <a:solidFill>
                  <a:schemeClr val="tx1"/>
                </a:solidFill>
              </a:rPr>
              <a:t> </a:t>
            </a:r>
            <a:endParaRPr lang="en-US" sz="2400" dirty="0">
              <a:solidFill>
                <a:schemeClr val="tx1"/>
              </a:solidFill>
            </a:endParaRPr>
          </a:p>
        </p:txBody>
      </p:sp>
    </p:spTree>
    <p:extLst>
      <p:ext uri="{BB962C8B-B14F-4D97-AF65-F5344CB8AC3E}">
        <p14:creationId xmlns:p14="http://schemas.microsoft.com/office/powerpoint/2010/main" val="2001409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Urban Viz - Google Chrome 5_10_2016 12_26_16 P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95672" y="-450574"/>
            <a:ext cx="13864073" cy="7566991"/>
          </a:xfrm>
        </p:spPr>
      </p:pic>
      <p:sp>
        <p:nvSpPr>
          <p:cNvPr id="6" name="Rectangle 5"/>
          <p:cNvSpPr/>
          <p:nvPr/>
        </p:nvSpPr>
        <p:spPr>
          <a:xfrm>
            <a:off x="-119270" y="1"/>
            <a:ext cx="12311270" cy="2921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684525" y="292136"/>
            <a:ext cx="1507475" cy="6612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152401"/>
            <a:ext cx="1590261" cy="696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8087" y="0"/>
            <a:ext cx="10286438" cy="1325562"/>
          </a:xfrm>
        </p:spPr>
        <p:txBody>
          <a:bodyPr/>
          <a:lstStyle/>
          <a:p>
            <a:r>
              <a:rPr lang="en-US" dirty="0">
                <a:latin typeface="+mn-lt"/>
              </a:rPr>
              <a:t>Demo</a:t>
            </a:r>
          </a:p>
        </p:txBody>
      </p:sp>
    </p:spTree>
    <p:extLst>
      <p:ext uri="{BB962C8B-B14F-4D97-AF65-F5344CB8AC3E}">
        <p14:creationId xmlns:p14="http://schemas.microsoft.com/office/powerpoint/2010/main" val="2020388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Take-</a:t>
            </a:r>
            <a:r>
              <a:rPr lang="en-US" dirty="0" err="1">
                <a:latin typeface="+mn-lt"/>
              </a:rPr>
              <a:t>away’s</a:t>
            </a:r>
            <a:endParaRPr lang="en-US" dirty="0">
              <a:latin typeface="+mn-lt"/>
            </a:endParaRPr>
          </a:p>
        </p:txBody>
      </p:sp>
      <p:sp>
        <p:nvSpPr>
          <p:cNvPr id="3" name="Content Placeholder 2"/>
          <p:cNvSpPr>
            <a:spLocks noGrp="1"/>
          </p:cNvSpPr>
          <p:nvPr>
            <p:ph idx="1"/>
          </p:nvPr>
        </p:nvSpPr>
        <p:spPr/>
        <p:txBody>
          <a:bodyPr>
            <a:normAutofit/>
          </a:bodyPr>
          <a:lstStyle/>
          <a:p>
            <a:r>
              <a:rPr lang="en-US" sz="2400" dirty="0">
                <a:solidFill>
                  <a:schemeClr val="tx1"/>
                </a:solidFill>
              </a:rPr>
              <a:t>At a local scale:</a:t>
            </a:r>
          </a:p>
          <a:p>
            <a:r>
              <a:rPr lang="en-US" sz="2400" dirty="0">
                <a:solidFill>
                  <a:schemeClr val="tx1"/>
                </a:solidFill>
              </a:rPr>
              <a:t>Visually similar images display a tendency to be geo-spatially close to each other</a:t>
            </a:r>
          </a:p>
          <a:p>
            <a:r>
              <a:rPr lang="en-US" sz="2400" dirty="0">
                <a:solidFill>
                  <a:schemeClr val="bg1">
                    <a:lumMod val="50000"/>
                  </a:schemeClr>
                </a:solidFill>
              </a:rPr>
              <a:t>(e.g., high-density areas within one city tend to concentrate)</a:t>
            </a:r>
          </a:p>
          <a:p>
            <a:endParaRPr lang="en-US" sz="2400" dirty="0">
              <a:solidFill>
                <a:schemeClr val="tx1"/>
              </a:solidFill>
            </a:endParaRPr>
          </a:p>
          <a:p>
            <a:r>
              <a:rPr lang="en-US" sz="2400" dirty="0">
                <a:solidFill>
                  <a:schemeClr val="tx1"/>
                </a:solidFill>
              </a:rPr>
              <a:t>At a global scale:</a:t>
            </a:r>
          </a:p>
          <a:p>
            <a:r>
              <a:rPr lang="en-US" sz="2400" dirty="0">
                <a:solidFill>
                  <a:schemeClr val="tx1"/>
                </a:solidFill>
              </a:rPr>
              <a:t>Corresponding districts in different cities / regions are visually close to each other</a:t>
            </a:r>
          </a:p>
          <a:p>
            <a:r>
              <a:rPr lang="en-US" sz="2400" dirty="0">
                <a:solidFill>
                  <a:schemeClr val="bg1">
                    <a:lumMod val="50000"/>
                  </a:schemeClr>
                </a:solidFill>
              </a:rPr>
              <a:t>(e.g., high-density areas in Boston tend to look like high-density areas in Chicago)</a:t>
            </a:r>
          </a:p>
          <a:p>
            <a:endParaRPr lang="en-US" sz="2400" dirty="0"/>
          </a:p>
          <a:p>
            <a:r>
              <a:rPr lang="en-US" sz="2400" dirty="0">
                <a:solidFill>
                  <a:schemeClr val="tx1"/>
                </a:solidFill>
              </a:rPr>
              <a:t>Conforms with our common perceptions of cities.</a:t>
            </a:r>
          </a:p>
        </p:txBody>
      </p:sp>
    </p:spTree>
    <p:extLst>
      <p:ext uri="{BB962C8B-B14F-4D97-AF65-F5344CB8AC3E}">
        <p14:creationId xmlns:p14="http://schemas.microsoft.com/office/powerpoint/2010/main" val="89368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1. Evaluation of neural net training results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4216" t="-1" b="-697"/>
          <a:stretch/>
        </p:blipFill>
        <p:spPr>
          <a:xfrm>
            <a:off x="4598504" y="1119079"/>
            <a:ext cx="7297781" cy="5414244"/>
          </a:xfrm>
          <a:prstGeom prst="rect">
            <a:avLst/>
          </a:prstGeom>
        </p:spPr>
      </p:pic>
      <p:sp>
        <p:nvSpPr>
          <p:cNvPr id="3" name="Rectangle 2"/>
          <p:cNvSpPr/>
          <p:nvPr/>
        </p:nvSpPr>
        <p:spPr>
          <a:xfrm>
            <a:off x="4598503" y="940905"/>
            <a:ext cx="7297781" cy="149048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98504" y="4114801"/>
            <a:ext cx="7297781" cy="149048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43422" y="3949148"/>
            <a:ext cx="3736591" cy="1015663"/>
          </a:xfrm>
          <a:prstGeom prst="rect">
            <a:avLst/>
          </a:prstGeom>
          <a:noFill/>
        </p:spPr>
        <p:txBody>
          <a:bodyPr wrap="square" rtlCol="0">
            <a:spAutoFit/>
          </a:bodyPr>
          <a:lstStyle/>
          <a:p>
            <a:r>
              <a:rPr lang="en-US" sz="2000" dirty="0">
                <a:solidFill>
                  <a:schemeClr val="bg1">
                    <a:lumMod val="50000"/>
                  </a:schemeClr>
                </a:solidFill>
              </a:rPr>
              <a:t>Human knowledge</a:t>
            </a:r>
          </a:p>
          <a:p>
            <a:pPr marL="285744" indent="-285744">
              <a:buFontTx/>
              <a:buChar char="-"/>
            </a:pPr>
            <a:r>
              <a:rPr lang="en-US" sz="2000" dirty="0">
                <a:solidFill>
                  <a:schemeClr val="bg1">
                    <a:lumMod val="50000"/>
                  </a:schemeClr>
                </a:solidFill>
              </a:rPr>
              <a:t>knowledge of the geography </a:t>
            </a:r>
          </a:p>
          <a:p>
            <a:pPr marL="285744" indent="-285744">
              <a:buFontTx/>
              <a:buChar char="-"/>
            </a:pPr>
            <a:r>
              <a:rPr lang="en-US" sz="2000" dirty="0">
                <a:solidFill>
                  <a:schemeClr val="bg1">
                    <a:lumMod val="50000"/>
                  </a:schemeClr>
                </a:solidFill>
              </a:rPr>
              <a:t>perception of image similarities</a:t>
            </a:r>
          </a:p>
        </p:txBody>
      </p:sp>
      <p:sp>
        <p:nvSpPr>
          <p:cNvPr id="8" name="TextBox 7"/>
          <p:cNvSpPr txBox="1"/>
          <p:nvPr/>
        </p:nvSpPr>
        <p:spPr>
          <a:xfrm>
            <a:off x="398087" y="1173958"/>
            <a:ext cx="4081148" cy="2677656"/>
          </a:xfrm>
          <a:prstGeom prst="rect">
            <a:avLst/>
          </a:prstGeom>
          <a:noFill/>
        </p:spPr>
        <p:txBody>
          <a:bodyPr wrap="square" rtlCol="0">
            <a:spAutoFit/>
          </a:bodyPr>
          <a:lstStyle/>
          <a:p>
            <a:r>
              <a:rPr lang="en-US" altLang="zh-CN" sz="2400" dirty="0"/>
              <a:t>Problem:</a:t>
            </a:r>
          </a:p>
          <a:p>
            <a:pPr marL="285744" indent="-285744">
              <a:buFontTx/>
              <a:buChar char="-"/>
            </a:pPr>
            <a:r>
              <a:rPr lang="en-US" altLang="zh-CN" sz="2400" dirty="0"/>
              <a:t>Unsupervised</a:t>
            </a:r>
            <a:r>
              <a:rPr lang="zh-CN" altLang="en-US" sz="2400" dirty="0"/>
              <a:t> </a:t>
            </a:r>
            <a:r>
              <a:rPr lang="en-US" altLang="zh-CN" sz="2400" dirty="0"/>
              <a:t>learning</a:t>
            </a:r>
            <a:r>
              <a:rPr lang="zh-CN" altLang="en-US" sz="2400" dirty="0"/>
              <a:t> </a:t>
            </a:r>
            <a:r>
              <a:rPr lang="en-US" altLang="zh-CN" sz="2400" dirty="0"/>
              <a:t>doesn’t</a:t>
            </a:r>
            <a:r>
              <a:rPr lang="zh-CN" altLang="en-US" sz="2400" dirty="0"/>
              <a:t> </a:t>
            </a:r>
            <a:r>
              <a:rPr lang="en-US" altLang="zh-CN" sz="2400" dirty="0"/>
              <a:t>have</a:t>
            </a:r>
            <a:r>
              <a:rPr lang="zh-CN" altLang="en-US" sz="2400" dirty="0"/>
              <a:t> </a:t>
            </a:r>
            <a:r>
              <a:rPr lang="en-US" altLang="zh-CN" sz="2400" dirty="0"/>
              <a:t>an</a:t>
            </a:r>
            <a:r>
              <a:rPr lang="zh-CN" altLang="en-US" sz="2400" dirty="0"/>
              <a:t> </a:t>
            </a:r>
            <a:r>
              <a:rPr lang="en-US" altLang="zh-CN" sz="2400" dirty="0"/>
              <a:t>accuracy</a:t>
            </a:r>
            <a:r>
              <a:rPr lang="zh-CN" altLang="en-US" sz="2400" dirty="0"/>
              <a:t> </a:t>
            </a:r>
            <a:r>
              <a:rPr lang="en-US" altLang="zh-CN" sz="2400" dirty="0"/>
              <a:t>metric</a:t>
            </a:r>
          </a:p>
          <a:p>
            <a:r>
              <a:rPr lang="en-US" altLang="zh-CN" sz="2400" dirty="0"/>
              <a:t>Solution:</a:t>
            </a:r>
          </a:p>
          <a:p>
            <a:pPr marL="285744" indent="-285744">
              <a:buFontTx/>
              <a:buChar char="-"/>
            </a:pPr>
            <a:r>
              <a:rPr lang="en-US" altLang="zh-CN" sz="2400" dirty="0"/>
              <a:t>Involve</a:t>
            </a:r>
            <a:r>
              <a:rPr lang="zh-CN" altLang="en-US" sz="2400" dirty="0"/>
              <a:t> </a:t>
            </a:r>
            <a:r>
              <a:rPr lang="en-US" altLang="zh-CN" sz="2400" dirty="0"/>
              <a:t>people’s</a:t>
            </a:r>
            <a:r>
              <a:rPr lang="zh-CN" altLang="en-US" sz="2400" dirty="0"/>
              <a:t> </a:t>
            </a:r>
            <a:r>
              <a:rPr lang="en-US" altLang="zh-CN" sz="2400" dirty="0"/>
              <a:t>judgement</a:t>
            </a:r>
            <a:r>
              <a:rPr lang="zh-CN" altLang="en-US" sz="2400" dirty="0"/>
              <a:t> </a:t>
            </a:r>
            <a:r>
              <a:rPr lang="en-US" altLang="zh-CN" sz="2400" dirty="0"/>
              <a:t>in</a:t>
            </a:r>
            <a:r>
              <a:rPr lang="zh-CN" altLang="en-US" sz="2400" dirty="0"/>
              <a:t> </a:t>
            </a:r>
            <a:r>
              <a:rPr lang="en-US" altLang="zh-CN" sz="2400" dirty="0"/>
              <a:t>the</a:t>
            </a:r>
            <a:r>
              <a:rPr lang="zh-CN" altLang="en-US" sz="2400" dirty="0"/>
              <a:t> </a:t>
            </a:r>
            <a:r>
              <a:rPr lang="en-US" altLang="zh-CN" sz="2400" dirty="0"/>
              <a:t>loop</a:t>
            </a:r>
          </a:p>
        </p:txBody>
      </p:sp>
      <p:cxnSp>
        <p:nvCxnSpPr>
          <p:cNvPr id="11" name="Curved Connector 10"/>
          <p:cNvCxnSpPr/>
          <p:nvPr/>
        </p:nvCxnSpPr>
        <p:spPr>
          <a:xfrm flipV="1">
            <a:off x="3657601" y="3525081"/>
            <a:ext cx="940903" cy="848137"/>
          </a:xfrm>
          <a:prstGeom prst="curvedConnector3">
            <a:avLst/>
          </a:prstGeom>
          <a:ln>
            <a:solidFill>
              <a:schemeClr val="bg1">
                <a:lumMod val="75000"/>
              </a:schemeClr>
            </a:solidFill>
            <a:prstDash val="sysDot"/>
            <a:tailEnd type="triangle"/>
          </a:ln>
        </p:spPr>
        <p:style>
          <a:lnRef idx="1">
            <a:schemeClr val="accent3"/>
          </a:lnRef>
          <a:fillRef idx="0">
            <a:schemeClr val="accent3"/>
          </a:fillRef>
          <a:effectRef idx="0">
            <a:schemeClr val="accent3"/>
          </a:effectRef>
          <a:fontRef idx="minor">
            <a:schemeClr val="tx1"/>
          </a:fontRef>
        </p:style>
      </p:cxnSp>
      <p:cxnSp>
        <p:nvCxnSpPr>
          <p:cNvPr id="14" name="Curved Connector 13"/>
          <p:cNvCxnSpPr/>
          <p:nvPr/>
        </p:nvCxnSpPr>
        <p:spPr>
          <a:xfrm>
            <a:off x="4074209" y="4797286"/>
            <a:ext cx="815843" cy="807999"/>
          </a:xfrm>
          <a:prstGeom prst="curvedConnector3">
            <a:avLst/>
          </a:prstGeom>
          <a:ln>
            <a:solidFill>
              <a:schemeClr val="bg1">
                <a:lumMod val="75000"/>
              </a:schemeClr>
            </a:solidFill>
            <a:prstDash val="sysDot"/>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394163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2. Exploration of perspective neighborhoods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4216" t="-1" b="-697"/>
          <a:stretch/>
        </p:blipFill>
        <p:spPr>
          <a:xfrm>
            <a:off x="4598504" y="1105827"/>
            <a:ext cx="7297781" cy="5414244"/>
          </a:xfrm>
          <a:prstGeom prst="rect">
            <a:avLst/>
          </a:prstGeom>
        </p:spPr>
      </p:pic>
      <p:sp>
        <p:nvSpPr>
          <p:cNvPr id="6" name="Rectangle 5"/>
          <p:cNvSpPr/>
          <p:nvPr/>
        </p:nvSpPr>
        <p:spPr>
          <a:xfrm>
            <a:off x="4664766" y="5665306"/>
            <a:ext cx="7297781" cy="854765"/>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8086" y="1291565"/>
            <a:ext cx="4293184" cy="2677656"/>
          </a:xfrm>
          <a:prstGeom prst="rect">
            <a:avLst/>
          </a:prstGeom>
          <a:noFill/>
        </p:spPr>
        <p:txBody>
          <a:bodyPr wrap="square" rtlCol="0">
            <a:spAutoFit/>
          </a:bodyPr>
          <a:lstStyle/>
          <a:p>
            <a:r>
              <a:rPr lang="en-US" altLang="zh-CN" sz="2400" dirty="0"/>
              <a:t>Problem</a:t>
            </a:r>
          </a:p>
          <a:p>
            <a:pPr marL="285744" indent="-285744">
              <a:buFontTx/>
              <a:buChar char="-"/>
            </a:pPr>
            <a:r>
              <a:rPr lang="en-US" altLang="zh-CN" sz="2400" dirty="0"/>
              <a:t>Multiple levels of similarity and dissimilarity</a:t>
            </a:r>
          </a:p>
          <a:p>
            <a:r>
              <a:rPr lang="en-US" altLang="zh-CN" sz="2400" dirty="0"/>
              <a:t>Solution</a:t>
            </a:r>
          </a:p>
          <a:p>
            <a:pPr marL="285744" indent="-285744">
              <a:buFontTx/>
              <a:buChar char="-"/>
            </a:pPr>
            <a:r>
              <a:rPr lang="en-US" altLang="zh-CN" sz="2400" dirty="0"/>
              <a:t>Highest-level difference shown first</a:t>
            </a:r>
          </a:p>
          <a:p>
            <a:pPr marL="285744" indent="-285744">
              <a:buFontTx/>
              <a:buChar char="-"/>
            </a:pPr>
            <a:r>
              <a:rPr lang="en-US" altLang="zh-CN" sz="2400" dirty="0"/>
              <a:t>Details on demand</a:t>
            </a:r>
          </a:p>
        </p:txBody>
      </p:sp>
      <p:pic>
        <p:nvPicPr>
          <p:cNvPr id="19"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t="1134" r="49723"/>
          <a:stretch/>
        </p:blipFill>
        <p:spPr>
          <a:xfrm>
            <a:off x="4691271" y="1107622"/>
            <a:ext cx="7229911" cy="4559479"/>
          </a:xfrm>
          <a:prstGeom prst="rect">
            <a:avLst/>
          </a:prstGeom>
        </p:spPr>
      </p:pic>
      <p:cxnSp>
        <p:nvCxnSpPr>
          <p:cNvPr id="4" name="Straight Arrow Connector 3"/>
          <p:cNvCxnSpPr/>
          <p:nvPr/>
        </p:nvCxnSpPr>
        <p:spPr>
          <a:xfrm flipH="1" flipV="1">
            <a:off x="6308037" y="2093843"/>
            <a:ext cx="251791" cy="304800"/>
          </a:xfrm>
          <a:prstGeom prst="straightConnector1">
            <a:avLst/>
          </a:prstGeom>
          <a:ln w="76200">
            <a:solidFill>
              <a:srgbClr val="FF0000"/>
            </a:solidFill>
            <a:tailEnd type="triangle"/>
          </a:ln>
        </p:spPr>
        <p:style>
          <a:lnRef idx="1">
            <a:schemeClr val="accent3"/>
          </a:lnRef>
          <a:fillRef idx="0">
            <a:schemeClr val="accent3"/>
          </a:fillRef>
          <a:effectRef idx="0">
            <a:schemeClr val="accent3"/>
          </a:effectRef>
          <a:fontRef idx="minor">
            <a:schemeClr val="tx1"/>
          </a:fontRef>
        </p:style>
      </p:cxnSp>
      <p:pic>
        <p:nvPicPr>
          <p:cNvPr id="16" name="Content Placeholder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50276" t="1134"/>
          <a:stretch/>
        </p:blipFill>
        <p:spPr>
          <a:xfrm>
            <a:off x="4598503" y="1113350"/>
            <a:ext cx="7150400" cy="4559479"/>
          </a:xfrm>
        </p:spPr>
      </p:pic>
    </p:spTree>
    <p:extLst>
      <p:ext uri="{BB962C8B-B14F-4D97-AF65-F5344CB8AC3E}">
        <p14:creationId xmlns:p14="http://schemas.microsoft.com/office/powerpoint/2010/main" val="61927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100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1000"/>
                            </p:stCondLst>
                            <p:childTnLst>
                              <p:par>
                                <p:cTn id="11" presetID="10" presetClass="entr" presetSubtype="0" fill="hold" nodeType="after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3. Being easy to read &amp; self-explanatory</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4216" t="-1" b="-697"/>
          <a:stretch/>
        </p:blipFill>
        <p:spPr>
          <a:xfrm>
            <a:off x="4598504" y="1105827"/>
            <a:ext cx="7297781" cy="5414244"/>
          </a:xfrm>
          <a:prstGeom prst="rect">
            <a:avLst/>
          </a:prstGeom>
        </p:spPr>
      </p:pic>
      <p:sp>
        <p:nvSpPr>
          <p:cNvPr id="3" name="Rectangle 2"/>
          <p:cNvSpPr/>
          <p:nvPr/>
        </p:nvSpPr>
        <p:spPr>
          <a:xfrm>
            <a:off x="4598503" y="2401747"/>
            <a:ext cx="7297781" cy="1976971"/>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64766" y="5665306"/>
            <a:ext cx="7297781" cy="854765"/>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98086" y="3963218"/>
            <a:ext cx="3736591" cy="1015663"/>
          </a:xfrm>
          <a:prstGeom prst="rect">
            <a:avLst/>
          </a:prstGeom>
          <a:noFill/>
        </p:spPr>
        <p:txBody>
          <a:bodyPr wrap="square" rtlCol="0">
            <a:spAutoFit/>
          </a:bodyPr>
          <a:lstStyle/>
          <a:p>
            <a:r>
              <a:rPr lang="en-US" sz="2000" dirty="0">
                <a:solidFill>
                  <a:schemeClr val="bg1">
                    <a:lumMod val="50000"/>
                  </a:schemeClr>
                </a:solidFill>
              </a:rPr>
              <a:t>Two aspects of hierarchy</a:t>
            </a:r>
          </a:p>
          <a:p>
            <a:pPr marL="285744" indent="-285744">
              <a:buFontTx/>
              <a:buChar char="-"/>
            </a:pPr>
            <a:r>
              <a:rPr lang="en-US" sz="2000" dirty="0">
                <a:solidFill>
                  <a:schemeClr val="bg1">
                    <a:lumMod val="50000"/>
                  </a:schemeClr>
                </a:solidFill>
              </a:rPr>
              <a:t>Branching/merging analogy </a:t>
            </a:r>
          </a:p>
          <a:p>
            <a:pPr marL="285744" indent="-285744">
              <a:buFontTx/>
              <a:buChar char="-"/>
            </a:pPr>
            <a:r>
              <a:rPr lang="en-US" sz="2000" dirty="0">
                <a:solidFill>
                  <a:schemeClr val="bg1">
                    <a:lumMod val="50000"/>
                  </a:schemeClr>
                </a:solidFill>
              </a:rPr>
              <a:t>containment information</a:t>
            </a:r>
          </a:p>
        </p:txBody>
      </p:sp>
      <p:sp>
        <p:nvSpPr>
          <p:cNvPr id="8" name="TextBox 7"/>
          <p:cNvSpPr txBox="1"/>
          <p:nvPr/>
        </p:nvSpPr>
        <p:spPr>
          <a:xfrm>
            <a:off x="398087" y="1105826"/>
            <a:ext cx="4226919" cy="2954655"/>
          </a:xfrm>
          <a:prstGeom prst="rect">
            <a:avLst/>
          </a:prstGeom>
          <a:noFill/>
        </p:spPr>
        <p:txBody>
          <a:bodyPr wrap="square" rtlCol="0">
            <a:spAutoFit/>
          </a:bodyPr>
          <a:lstStyle/>
          <a:p>
            <a:r>
              <a:rPr lang="en-US" altLang="zh-CN" sz="2400" dirty="0"/>
              <a:t>Problem</a:t>
            </a:r>
          </a:p>
          <a:p>
            <a:pPr marL="285744" indent="-285744">
              <a:buFontTx/>
              <a:buChar char="-"/>
            </a:pPr>
            <a:r>
              <a:rPr lang="en-US" altLang="zh-CN" sz="2400" dirty="0"/>
              <a:t>“Tree” concept used in data processing isn’t very straightforward</a:t>
            </a:r>
          </a:p>
          <a:p>
            <a:r>
              <a:rPr lang="en-US" altLang="zh-CN" sz="2400" dirty="0"/>
              <a:t>Solution</a:t>
            </a:r>
          </a:p>
          <a:p>
            <a:pPr marL="285744" indent="-285744">
              <a:buFontTx/>
              <a:buChar char="-"/>
            </a:pPr>
            <a:r>
              <a:rPr lang="en-US" altLang="zh-CN" sz="2400" dirty="0"/>
              <a:t>Two charts explain the concept from two aspects</a:t>
            </a:r>
          </a:p>
          <a:p>
            <a:pPr marL="285744" indent="-285744">
              <a:buFontTx/>
              <a:buChar char="-"/>
            </a:pPr>
            <a:endParaRPr lang="en-US" dirty="0"/>
          </a:p>
        </p:txBody>
      </p:sp>
      <p:cxnSp>
        <p:nvCxnSpPr>
          <p:cNvPr id="11" name="Curved Connector 10"/>
          <p:cNvCxnSpPr/>
          <p:nvPr/>
        </p:nvCxnSpPr>
        <p:spPr>
          <a:xfrm rot="5400000" flipH="1" flipV="1">
            <a:off x="3463019" y="2660136"/>
            <a:ext cx="1976969" cy="1460196"/>
          </a:xfrm>
          <a:prstGeom prst="curvedConnector3">
            <a:avLst/>
          </a:prstGeom>
          <a:ln>
            <a:solidFill>
              <a:schemeClr val="bg1">
                <a:lumMod val="75000"/>
              </a:schemeClr>
            </a:solidFill>
            <a:prstDash val="sysDot"/>
            <a:tailEnd type="triangle"/>
          </a:ln>
        </p:spPr>
        <p:style>
          <a:lnRef idx="1">
            <a:schemeClr val="accent3"/>
          </a:lnRef>
          <a:fillRef idx="0">
            <a:schemeClr val="accent3"/>
          </a:fillRef>
          <a:effectRef idx="0">
            <a:schemeClr val="accent3"/>
          </a:effectRef>
          <a:fontRef idx="minor">
            <a:schemeClr val="tx1"/>
          </a:fontRef>
        </p:style>
      </p:cxnSp>
      <p:cxnSp>
        <p:nvCxnSpPr>
          <p:cNvPr id="14" name="Curved Connector 13"/>
          <p:cNvCxnSpPr/>
          <p:nvPr/>
        </p:nvCxnSpPr>
        <p:spPr>
          <a:xfrm>
            <a:off x="3458817" y="4837345"/>
            <a:ext cx="1139686" cy="397266"/>
          </a:xfrm>
          <a:prstGeom prst="curvedConnector3">
            <a:avLst/>
          </a:prstGeom>
          <a:ln>
            <a:solidFill>
              <a:schemeClr val="bg1">
                <a:lumMod val="75000"/>
              </a:schemeClr>
            </a:solidFill>
            <a:prstDash val="sysDot"/>
            <a:tailEnd type="triangle"/>
          </a:ln>
        </p:spPr>
        <p:style>
          <a:lnRef idx="1">
            <a:schemeClr val="accent3"/>
          </a:lnRef>
          <a:fillRef idx="0">
            <a:schemeClr val="accent3"/>
          </a:fillRef>
          <a:effectRef idx="0">
            <a:schemeClr val="accent3"/>
          </a:effectRef>
          <a:fontRef idx="minor">
            <a:schemeClr val="tx1"/>
          </a:fontRef>
        </p:style>
      </p:cxnSp>
      <p:cxnSp>
        <p:nvCxnSpPr>
          <p:cNvPr id="25" name="Straight Arrow Connector 24"/>
          <p:cNvCxnSpPr/>
          <p:nvPr/>
        </p:nvCxnSpPr>
        <p:spPr>
          <a:xfrm>
            <a:off x="5247861" y="2622225"/>
            <a:ext cx="6281531" cy="26504"/>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414052" y="2729811"/>
            <a:ext cx="3644350" cy="400110"/>
          </a:xfrm>
          <a:prstGeom prst="rect">
            <a:avLst/>
          </a:prstGeom>
          <a:noFill/>
        </p:spPr>
        <p:txBody>
          <a:bodyPr wrap="square" rtlCol="0">
            <a:spAutoFit/>
          </a:bodyPr>
          <a:lstStyle/>
          <a:p>
            <a:r>
              <a:rPr lang="en-US" sz="2000" dirty="0"/>
              <a:t>Increasing similarity threshold</a:t>
            </a:r>
          </a:p>
        </p:txBody>
      </p:sp>
      <p:cxnSp>
        <p:nvCxnSpPr>
          <p:cNvPr id="29" name="Straight Arrow Connector 28"/>
          <p:cNvCxnSpPr/>
          <p:nvPr/>
        </p:nvCxnSpPr>
        <p:spPr>
          <a:xfrm>
            <a:off x="9713843" y="5366859"/>
            <a:ext cx="1974575" cy="13524"/>
          </a:xfrm>
          <a:prstGeom prst="straightConnector1">
            <a:avLst/>
          </a:prstGeom>
          <a:ln w="381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713843" y="4930361"/>
            <a:ext cx="2182441" cy="400110"/>
          </a:xfrm>
          <a:prstGeom prst="rect">
            <a:avLst/>
          </a:prstGeom>
          <a:noFill/>
        </p:spPr>
        <p:txBody>
          <a:bodyPr wrap="square" rtlCol="0">
            <a:spAutoFit/>
          </a:bodyPr>
          <a:lstStyle/>
          <a:p>
            <a:r>
              <a:rPr lang="en-US" sz="2000" dirty="0"/>
              <a:t># of images in set</a:t>
            </a:r>
          </a:p>
        </p:txBody>
      </p:sp>
      <p:sp>
        <p:nvSpPr>
          <p:cNvPr id="33" name="TextBox 32"/>
          <p:cNvSpPr txBox="1"/>
          <p:nvPr/>
        </p:nvSpPr>
        <p:spPr>
          <a:xfrm>
            <a:off x="7188784" y="2089219"/>
            <a:ext cx="304800" cy="369332"/>
          </a:xfrm>
          <a:prstGeom prst="rect">
            <a:avLst/>
          </a:prstGeom>
          <a:noFill/>
        </p:spPr>
        <p:txBody>
          <a:bodyPr wrap="square" rtlCol="0">
            <a:spAutoFit/>
          </a:bodyPr>
          <a:lstStyle/>
          <a:p>
            <a:r>
              <a:rPr lang="en-US" dirty="0"/>
              <a:t>A</a:t>
            </a:r>
          </a:p>
        </p:txBody>
      </p:sp>
      <p:sp>
        <p:nvSpPr>
          <p:cNvPr id="34" name="TextBox 33"/>
          <p:cNvSpPr txBox="1"/>
          <p:nvPr/>
        </p:nvSpPr>
        <p:spPr>
          <a:xfrm>
            <a:off x="10315777" y="1978585"/>
            <a:ext cx="304800" cy="369332"/>
          </a:xfrm>
          <a:prstGeom prst="rect">
            <a:avLst/>
          </a:prstGeom>
          <a:noFill/>
        </p:spPr>
        <p:txBody>
          <a:bodyPr wrap="square" rtlCol="0">
            <a:spAutoFit/>
          </a:bodyPr>
          <a:lstStyle/>
          <a:p>
            <a:r>
              <a:rPr lang="en-US" dirty="0"/>
              <a:t>B</a:t>
            </a:r>
          </a:p>
        </p:txBody>
      </p:sp>
      <p:sp>
        <p:nvSpPr>
          <p:cNvPr id="35" name="TextBox 34"/>
          <p:cNvSpPr txBox="1"/>
          <p:nvPr/>
        </p:nvSpPr>
        <p:spPr>
          <a:xfrm>
            <a:off x="8236227" y="2201179"/>
            <a:ext cx="304800" cy="369332"/>
          </a:xfrm>
          <a:prstGeom prst="rect">
            <a:avLst/>
          </a:prstGeom>
          <a:noFill/>
        </p:spPr>
        <p:txBody>
          <a:bodyPr wrap="square" rtlCol="0">
            <a:spAutoFit/>
          </a:bodyPr>
          <a:lstStyle/>
          <a:p>
            <a:r>
              <a:rPr lang="en-US" dirty="0"/>
              <a:t>C</a:t>
            </a:r>
          </a:p>
        </p:txBody>
      </p:sp>
      <p:sp>
        <p:nvSpPr>
          <p:cNvPr id="36" name="TextBox 35"/>
          <p:cNvSpPr txBox="1"/>
          <p:nvPr/>
        </p:nvSpPr>
        <p:spPr>
          <a:xfrm>
            <a:off x="8778520" y="4294307"/>
            <a:ext cx="304800" cy="369332"/>
          </a:xfrm>
          <a:prstGeom prst="rect">
            <a:avLst/>
          </a:prstGeom>
          <a:noFill/>
        </p:spPr>
        <p:txBody>
          <a:bodyPr wrap="square" rtlCol="0">
            <a:spAutoFit/>
          </a:bodyPr>
          <a:lstStyle/>
          <a:p>
            <a:r>
              <a:rPr lang="en-US"/>
              <a:t>A</a:t>
            </a:r>
          </a:p>
        </p:txBody>
      </p:sp>
      <p:sp>
        <p:nvSpPr>
          <p:cNvPr id="37" name="TextBox 36"/>
          <p:cNvSpPr txBox="1"/>
          <p:nvPr/>
        </p:nvSpPr>
        <p:spPr>
          <a:xfrm>
            <a:off x="8466575" y="4837345"/>
            <a:ext cx="304800" cy="369332"/>
          </a:xfrm>
          <a:prstGeom prst="rect">
            <a:avLst/>
          </a:prstGeom>
          <a:noFill/>
        </p:spPr>
        <p:txBody>
          <a:bodyPr wrap="square" rtlCol="0">
            <a:spAutoFit/>
          </a:bodyPr>
          <a:lstStyle/>
          <a:p>
            <a:r>
              <a:rPr lang="en-US" dirty="0"/>
              <a:t>B</a:t>
            </a:r>
          </a:p>
        </p:txBody>
      </p:sp>
      <p:sp>
        <p:nvSpPr>
          <p:cNvPr id="38" name="TextBox 37"/>
          <p:cNvSpPr txBox="1"/>
          <p:nvPr/>
        </p:nvSpPr>
        <p:spPr>
          <a:xfrm>
            <a:off x="10017083" y="4478973"/>
            <a:ext cx="304800" cy="369332"/>
          </a:xfrm>
          <a:prstGeom prst="rect">
            <a:avLst/>
          </a:prstGeom>
          <a:noFill/>
        </p:spPr>
        <p:txBody>
          <a:bodyPr wrap="square" rtlCol="0">
            <a:spAutoFit/>
          </a:bodyPr>
          <a:lstStyle/>
          <a:p>
            <a:r>
              <a:rPr lang="en-US" dirty="0"/>
              <a:t>C</a:t>
            </a:r>
          </a:p>
        </p:txBody>
      </p:sp>
    </p:spTree>
    <p:extLst>
      <p:ext uri="{BB962C8B-B14F-4D97-AF65-F5344CB8AC3E}">
        <p14:creationId xmlns:p14="http://schemas.microsoft.com/office/powerpoint/2010/main" val="160398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outVertical)">
                                      <p:cBhvr>
                                        <p:cTn id="15" dur="500"/>
                                        <p:tgtEl>
                                          <p:spTgt spid="32"/>
                                        </p:tgtEl>
                                      </p:cBhvr>
                                    </p:animEffect>
                                  </p:childTnLst>
                                </p:cTn>
                              </p:par>
                              <p:par>
                                <p:cTn id="16" presetID="16" presetClass="entr" presetSubtype="37"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out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32" grpId="0"/>
      <p:bldP spid="32" grpId="1"/>
      <p:bldP spid="33" grpId="0"/>
      <p:bldP spid="34" grpId="0"/>
      <p:bldP spid="35" grpId="0"/>
      <p:bldP spid="36" grpId="0"/>
      <p:bldP spid="37"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Conclusion</a:t>
            </a:r>
          </a:p>
        </p:txBody>
      </p:sp>
      <p:sp>
        <p:nvSpPr>
          <p:cNvPr id="3" name="Content Placeholder 2"/>
          <p:cNvSpPr>
            <a:spLocks noGrp="1"/>
          </p:cNvSpPr>
          <p:nvPr>
            <p:ph idx="1"/>
          </p:nvPr>
        </p:nvSpPr>
        <p:spPr>
          <a:xfrm>
            <a:off x="762002" y="1790701"/>
            <a:ext cx="10598727" cy="4351337"/>
          </a:xfrm>
        </p:spPr>
        <p:txBody>
          <a:bodyPr>
            <a:normAutofit/>
          </a:bodyPr>
          <a:lstStyle/>
          <a:p>
            <a:r>
              <a:rPr lang="en-US" sz="2400" dirty="0">
                <a:solidFill>
                  <a:schemeClr val="tx1"/>
                </a:solidFill>
              </a:rPr>
              <a:t>Contributions:</a:t>
            </a:r>
          </a:p>
          <a:p>
            <a:pPr marL="342891" indent="-342891">
              <a:buFontTx/>
              <a:buChar char="-"/>
            </a:pPr>
            <a:r>
              <a:rPr lang="en-US" sz="2400" dirty="0">
                <a:solidFill>
                  <a:schemeClr val="tx1"/>
                </a:solidFill>
              </a:rPr>
              <a:t>Applying DL + VIS in urban studies field,</a:t>
            </a:r>
            <a:r>
              <a:rPr lang="en-US" sz="2400" dirty="0"/>
              <a:t> providing easier image cataloging and querying</a:t>
            </a:r>
          </a:p>
          <a:p>
            <a:pPr marL="342891" indent="-342891">
              <a:buFontTx/>
              <a:buChar char="-"/>
            </a:pPr>
            <a:r>
              <a:rPr lang="en-US" sz="2400" dirty="0">
                <a:solidFill>
                  <a:schemeClr val="tx1"/>
                </a:solidFill>
              </a:rPr>
              <a:t>Evaluating ML output when targets are missing, </a:t>
            </a:r>
            <a:r>
              <a:rPr lang="en-US" sz="2400" dirty="0">
                <a:solidFill>
                  <a:schemeClr val="bg1">
                    <a:lumMod val="50000"/>
                  </a:schemeClr>
                </a:solidFill>
              </a:rPr>
              <a:t>by involving humans in the loop</a:t>
            </a:r>
          </a:p>
          <a:p>
            <a:pPr marL="342891" indent="-342891">
              <a:buFontTx/>
              <a:buChar char="-"/>
            </a:pPr>
            <a:r>
              <a:rPr lang="en-US" sz="2400" dirty="0">
                <a:solidFill>
                  <a:schemeClr val="tx1"/>
                </a:solidFill>
              </a:rPr>
              <a:t>Vis for analyzing hierarchical geographical data</a:t>
            </a:r>
          </a:p>
          <a:p>
            <a:endParaRPr lang="en-US" dirty="0"/>
          </a:p>
        </p:txBody>
      </p:sp>
    </p:spTree>
    <p:extLst>
      <p:ext uri="{BB962C8B-B14F-4D97-AF65-F5344CB8AC3E}">
        <p14:creationId xmlns:p14="http://schemas.microsoft.com/office/powerpoint/2010/main" val="924017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Conclusion</a:t>
            </a:r>
          </a:p>
        </p:txBody>
      </p:sp>
      <p:sp>
        <p:nvSpPr>
          <p:cNvPr id="4" name="Content Placeholder 2"/>
          <p:cNvSpPr txBox="1">
            <a:spLocks/>
          </p:cNvSpPr>
          <p:nvPr/>
        </p:nvSpPr>
        <p:spPr>
          <a:xfrm>
            <a:off x="7376161" y="2663687"/>
            <a:ext cx="2834639" cy="2979004"/>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Tx/>
              <a:buNone/>
              <a:defRPr sz="2000" kern="1200">
                <a:solidFill>
                  <a:schemeClr val="tx1">
                    <a:lumMod val="50000"/>
                    <a:lumOff val="50000"/>
                  </a:schemeClr>
                </a:solidFill>
                <a:latin typeface="+mn-lt"/>
                <a:ea typeface="Adobe Gothic Std B" panose="020B0800000000000000" pitchFamily="34" charset="-128"/>
                <a:cs typeface="+mn-cs"/>
              </a:defRPr>
            </a:lvl1pPr>
            <a:lvl2pPr marL="457189" indent="0" algn="l" defTabSz="914377" rtl="0" eaLnBrk="1" latinLnBrk="0" hangingPunct="1">
              <a:lnSpc>
                <a:spcPct val="90000"/>
              </a:lnSpc>
              <a:spcBef>
                <a:spcPts val="500"/>
              </a:spcBef>
              <a:buFontTx/>
              <a:buNone/>
              <a:defRPr sz="2000" kern="1200">
                <a:solidFill>
                  <a:schemeClr val="tx1">
                    <a:lumMod val="50000"/>
                    <a:lumOff val="50000"/>
                  </a:schemeClr>
                </a:solidFill>
                <a:latin typeface="+mn-lt"/>
                <a:ea typeface="Adobe Gothic Std B" panose="020B0800000000000000" pitchFamily="34" charset="-128"/>
                <a:cs typeface="+mn-cs"/>
              </a:defRPr>
            </a:lvl2pPr>
            <a:lvl3pPr marL="914377" indent="0" algn="l" defTabSz="914377" rtl="0" eaLnBrk="1" latinLnBrk="0" hangingPunct="1">
              <a:lnSpc>
                <a:spcPct val="90000"/>
              </a:lnSpc>
              <a:spcBef>
                <a:spcPts val="500"/>
              </a:spcBef>
              <a:buFontTx/>
              <a:buNone/>
              <a:defRPr sz="2000" kern="1200">
                <a:solidFill>
                  <a:schemeClr val="tx1">
                    <a:lumMod val="50000"/>
                    <a:lumOff val="50000"/>
                  </a:schemeClr>
                </a:solidFill>
                <a:latin typeface="+mn-lt"/>
                <a:ea typeface="Adobe Gothic Std B" panose="020B0800000000000000" pitchFamily="34" charset="-128"/>
                <a:cs typeface="+mn-cs"/>
              </a:defRPr>
            </a:lvl3pPr>
            <a:lvl4pPr marL="1371566" indent="0" algn="l" defTabSz="914377" rtl="0" eaLnBrk="1" latinLnBrk="0" hangingPunct="1">
              <a:lnSpc>
                <a:spcPct val="90000"/>
              </a:lnSpc>
              <a:spcBef>
                <a:spcPts val="500"/>
              </a:spcBef>
              <a:buFontTx/>
              <a:buNone/>
              <a:defRPr sz="2000" kern="1200">
                <a:solidFill>
                  <a:schemeClr val="tx1">
                    <a:lumMod val="50000"/>
                    <a:lumOff val="50000"/>
                  </a:schemeClr>
                </a:solidFill>
                <a:latin typeface="+mn-lt"/>
                <a:ea typeface="Adobe Gothic Std B" panose="020B0800000000000000" pitchFamily="34" charset="-128"/>
                <a:cs typeface="+mn-cs"/>
              </a:defRPr>
            </a:lvl4pPr>
            <a:lvl5pPr marL="1828754" indent="0" algn="l" defTabSz="914377" rtl="0" eaLnBrk="1" latinLnBrk="0" hangingPunct="1">
              <a:lnSpc>
                <a:spcPct val="90000"/>
              </a:lnSpc>
              <a:spcBef>
                <a:spcPts val="500"/>
              </a:spcBef>
              <a:buFontTx/>
              <a:buNone/>
              <a:defRPr sz="2000" kern="1200">
                <a:solidFill>
                  <a:schemeClr val="tx1">
                    <a:lumMod val="50000"/>
                    <a:lumOff val="50000"/>
                  </a:schemeClr>
                </a:solidFill>
                <a:latin typeface="+mn-lt"/>
                <a:ea typeface="Adobe Gothic Std B" panose="020B0800000000000000" pitchFamily="34" charset="-128"/>
                <a:cs typeface="+mn-cs"/>
              </a:defRPr>
            </a:lvl5pPr>
            <a:lvl6pPr marL="2514537"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r>
              <a:rPr lang="en-US" sz="2400" dirty="0"/>
              <a:t>Patterns from the top-down view</a:t>
            </a:r>
          </a:p>
          <a:p>
            <a:r>
              <a:rPr lang="en-US" sz="2400" dirty="0">
                <a:solidFill>
                  <a:schemeClr val="bg1">
                    <a:lumMod val="50000"/>
                  </a:schemeClr>
                </a:solidFill>
              </a:rPr>
              <a:t>(urban morphology)</a:t>
            </a:r>
          </a:p>
          <a:p>
            <a:endParaRPr lang="en-US" sz="2400" dirty="0">
              <a:solidFill>
                <a:schemeClr val="bg1">
                  <a:lumMod val="50000"/>
                </a:schemeClr>
              </a:solidFill>
            </a:endParaRPr>
          </a:p>
          <a:p>
            <a:r>
              <a:rPr lang="en-US" sz="2400" dirty="0"/>
              <a:t>Patterns from street-level perspectives</a:t>
            </a:r>
          </a:p>
          <a:p>
            <a:r>
              <a:rPr lang="en-US" sz="2400" dirty="0">
                <a:solidFill>
                  <a:schemeClr val="bg1">
                    <a:lumMod val="50000"/>
                  </a:schemeClr>
                </a:solidFill>
              </a:rPr>
              <a:t>(this paper)</a:t>
            </a:r>
          </a:p>
          <a:p>
            <a:endParaRPr lang="en-US" sz="2400" dirty="0">
              <a:solidFill>
                <a:schemeClr val="bg1">
                  <a:lumMod val="50000"/>
                </a:schemeClr>
              </a:solidFill>
            </a:endParaRPr>
          </a:p>
        </p:txBody>
      </p:sp>
      <p:grpSp>
        <p:nvGrpSpPr>
          <p:cNvPr id="5" name="Group 4"/>
          <p:cNvGrpSpPr/>
          <p:nvPr/>
        </p:nvGrpSpPr>
        <p:grpSpPr>
          <a:xfrm>
            <a:off x="2160104" y="4414697"/>
            <a:ext cx="4558748" cy="1280080"/>
            <a:chOff x="623752" y="4415693"/>
            <a:chExt cx="5136968" cy="1442442"/>
          </a:xfrm>
        </p:grpSpPr>
        <p:pic>
          <p:nvPicPr>
            <p:cNvPr id="6" name="Picture 4" descr="http://helmofthepublicrealm.files.wordpress.com/2011/12/cropped-urban_landscape_by_andrek81grey3.jpg"/>
            <p:cNvPicPr>
              <a:picLocks noChangeAspect="1" noChangeArrowheads="1"/>
            </p:cNvPicPr>
            <p:nvPr/>
          </p:nvPicPr>
          <p:blipFill rotWithShape="1">
            <a:blip r:embed="rId3">
              <a:extLst>
                <a:ext uri="{28A0092B-C50C-407E-A947-70E740481C1C}">
                  <a14:useLocalDpi xmlns:a14="http://schemas.microsoft.com/office/drawing/2010/main" val="0"/>
                </a:ext>
              </a:extLst>
            </a:blip>
            <a:srcRect l="6403" t="-680" r="3478" b="-2"/>
            <a:stretch/>
          </p:blipFill>
          <p:spPr bwMode="auto">
            <a:xfrm>
              <a:off x="623752" y="4415693"/>
              <a:ext cx="5136968" cy="12269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3752" y="5642691"/>
              <a:ext cx="3579223" cy="215444"/>
            </a:xfrm>
            <a:prstGeom prst="rect">
              <a:avLst/>
            </a:prstGeom>
            <a:noFill/>
          </p:spPr>
          <p:txBody>
            <a:bodyPr wrap="square" rtlCol="0">
              <a:spAutoFit/>
            </a:bodyPr>
            <a:lstStyle/>
            <a:p>
              <a:r>
                <a:rPr lang="en-US" sz="800" dirty="0">
                  <a:solidFill>
                    <a:schemeClr val="bg1">
                      <a:lumMod val="50000"/>
                    </a:schemeClr>
                  </a:solidFill>
                </a:rPr>
                <a:t>http://helmofthepublicrealm.com/category/urban-morphology/</a:t>
              </a:r>
            </a:p>
          </p:txBody>
        </p:sp>
      </p:grpSp>
      <p:sp>
        <p:nvSpPr>
          <p:cNvPr id="11" name="TextBox 10"/>
          <p:cNvSpPr txBox="1"/>
          <p:nvPr/>
        </p:nvSpPr>
        <p:spPr>
          <a:xfrm>
            <a:off x="1524000" y="1616765"/>
            <a:ext cx="9389687" cy="830997"/>
          </a:xfrm>
          <a:prstGeom prst="rect">
            <a:avLst/>
          </a:prstGeom>
          <a:noFill/>
        </p:spPr>
        <p:txBody>
          <a:bodyPr wrap="square" rtlCol="0">
            <a:spAutoFit/>
          </a:bodyPr>
          <a:lstStyle/>
          <a:p>
            <a:r>
              <a:rPr lang="en-US" sz="2400" dirty="0"/>
              <a:t>Finding connections between visual features and internal meaning of the built environments </a:t>
            </a:r>
            <a:r>
              <a:rPr lang="en-US" sz="2400" dirty="0">
                <a:solidFill>
                  <a:schemeClr val="bg1">
                    <a:lumMod val="50000"/>
                  </a:schemeClr>
                </a:solidFill>
              </a:rPr>
              <a:t>(form follows function)</a:t>
            </a:r>
          </a:p>
        </p:txBody>
      </p:sp>
      <p:grpSp>
        <p:nvGrpSpPr>
          <p:cNvPr id="12" name="Group 11"/>
          <p:cNvGrpSpPr/>
          <p:nvPr/>
        </p:nvGrpSpPr>
        <p:grpSpPr>
          <a:xfrm>
            <a:off x="2160104" y="2663687"/>
            <a:ext cx="4686266" cy="1320959"/>
            <a:chOff x="571500" y="1690689"/>
            <a:chExt cx="5280660" cy="1488506"/>
          </a:xfrm>
        </p:grpSpPr>
        <p:pic>
          <p:nvPicPr>
            <p:cNvPr id="13" name="Picture 12" descr="http://www.urbanmorphologyinstitute.org/wp-content/uploads/2013/11/4-urban-form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690689"/>
              <a:ext cx="5280660" cy="140817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23752" y="2963751"/>
              <a:ext cx="4127863" cy="215444"/>
            </a:xfrm>
            <a:prstGeom prst="rect">
              <a:avLst/>
            </a:prstGeom>
            <a:noFill/>
          </p:spPr>
          <p:txBody>
            <a:bodyPr wrap="square" rtlCol="0">
              <a:spAutoFit/>
            </a:bodyPr>
            <a:lstStyle/>
            <a:p>
              <a:r>
                <a:rPr lang="en-US" sz="800" dirty="0">
                  <a:solidFill>
                    <a:schemeClr val="bg1">
                      <a:lumMod val="50000"/>
                    </a:schemeClr>
                  </a:solidFill>
                </a:rPr>
                <a:t>http://www.urbanmorphologyinstitute.org/</a:t>
              </a:r>
            </a:p>
          </p:txBody>
        </p:sp>
      </p:grpSp>
    </p:spTree>
    <p:extLst>
      <p:ext uri="{BB962C8B-B14F-4D97-AF65-F5344CB8AC3E}">
        <p14:creationId xmlns:p14="http://schemas.microsoft.com/office/powerpoint/2010/main" val="1796205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7254" y="1487277"/>
            <a:ext cx="2511847" cy="1325563"/>
          </a:xfrm>
        </p:spPr>
        <p:txBody>
          <a:bodyPr/>
          <a:lstStyle/>
          <a:p>
            <a:r>
              <a:rPr lang="en-US" dirty="0">
                <a:latin typeface="+mn-lt"/>
              </a:rPr>
              <a:t>Thank you!</a:t>
            </a:r>
          </a:p>
        </p:txBody>
      </p:sp>
      <p:sp>
        <p:nvSpPr>
          <p:cNvPr id="5" name="Content Placeholder 4"/>
          <p:cNvSpPr>
            <a:spLocks noGrp="1"/>
          </p:cNvSpPr>
          <p:nvPr>
            <p:ph idx="1"/>
          </p:nvPr>
        </p:nvSpPr>
        <p:spPr>
          <a:xfrm>
            <a:off x="4187688" y="3723862"/>
            <a:ext cx="7173040" cy="2456276"/>
          </a:xfrm>
        </p:spPr>
        <p:txBody>
          <a:bodyPr/>
          <a:lstStyle/>
          <a:p>
            <a:r>
              <a:rPr lang="en-US" sz="1400" dirty="0" err="1">
                <a:solidFill>
                  <a:schemeClr val="bg1">
                    <a:lumMod val="50000"/>
                  </a:schemeClr>
                </a:solidFill>
              </a:rPr>
              <a:t>Lezhi</a:t>
            </a:r>
            <a:r>
              <a:rPr lang="en-US" sz="1400" dirty="0">
                <a:solidFill>
                  <a:schemeClr val="bg1">
                    <a:lumMod val="50000"/>
                  </a:schemeClr>
                </a:solidFill>
              </a:rPr>
              <a:t> Li </a:t>
            </a:r>
            <a:r>
              <a:rPr lang="en-US" sz="1400" dirty="0">
                <a:solidFill>
                  <a:schemeClr val="bg1">
                    <a:lumMod val="85000"/>
                  </a:schemeClr>
                </a:solidFill>
              </a:rPr>
              <a:t>|</a:t>
            </a:r>
            <a:r>
              <a:rPr lang="en-US" sz="1400" dirty="0">
                <a:solidFill>
                  <a:schemeClr val="bg1">
                    <a:lumMod val="50000"/>
                  </a:schemeClr>
                </a:solidFill>
              </a:rPr>
              <a:t> </a:t>
            </a:r>
            <a:r>
              <a:rPr lang="en-US" sz="1400" dirty="0">
                <a:solidFill>
                  <a:schemeClr val="bg1">
                    <a:lumMod val="50000"/>
                  </a:schemeClr>
                </a:solidFill>
                <a:hlinkClick r:id="rId2"/>
              </a:rPr>
              <a:t>lezhi.li@uber.com</a:t>
            </a:r>
            <a:endParaRPr lang="en-US" sz="1400" dirty="0">
              <a:solidFill>
                <a:schemeClr val="bg1">
                  <a:lumMod val="85000"/>
                </a:schemeClr>
              </a:solidFill>
            </a:endParaRPr>
          </a:p>
          <a:p>
            <a:r>
              <a:rPr lang="en-US" altLang="zh-CN" sz="1400" dirty="0">
                <a:solidFill>
                  <a:schemeClr val="bg1">
                    <a:lumMod val="50000"/>
                  </a:schemeClr>
                </a:solidFill>
              </a:rPr>
              <a:t>James</a:t>
            </a:r>
            <a:r>
              <a:rPr lang="zh-CN" altLang="en-US" sz="1400" dirty="0">
                <a:solidFill>
                  <a:schemeClr val="bg1">
                    <a:lumMod val="50000"/>
                  </a:schemeClr>
                </a:solidFill>
              </a:rPr>
              <a:t> </a:t>
            </a:r>
            <a:r>
              <a:rPr lang="en-US" altLang="zh-CN" sz="1400" dirty="0" err="1">
                <a:solidFill>
                  <a:schemeClr val="bg1">
                    <a:lumMod val="50000"/>
                  </a:schemeClr>
                </a:solidFill>
              </a:rPr>
              <a:t>Tompkin</a:t>
            </a:r>
            <a:r>
              <a:rPr lang="en-US" altLang="zh-CN" sz="1400" dirty="0">
                <a:solidFill>
                  <a:schemeClr val="bg1">
                    <a:lumMod val="50000"/>
                  </a:schemeClr>
                </a:solidFill>
              </a:rPr>
              <a:t> </a:t>
            </a:r>
            <a:r>
              <a:rPr lang="en-US" altLang="zh-CN" sz="1400" dirty="0">
                <a:solidFill>
                  <a:schemeClr val="bg1">
                    <a:lumMod val="85000"/>
                  </a:schemeClr>
                </a:solidFill>
              </a:rPr>
              <a:t>|</a:t>
            </a:r>
            <a:r>
              <a:rPr lang="zh-CN" altLang="en-US" sz="1400" dirty="0">
                <a:solidFill>
                  <a:schemeClr val="bg1">
                    <a:lumMod val="85000"/>
                  </a:schemeClr>
                </a:solidFill>
              </a:rPr>
              <a:t> </a:t>
            </a:r>
            <a:r>
              <a:rPr lang="en-US" sz="1400" dirty="0">
                <a:solidFill>
                  <a:schemeClr val="bg1">
                    <a:lumMod val="50000"/>
                  </a:schemeClr>
                </a:solidFill>
                <a:hlinkClick r:id="rId3"/>
              </a:rPr>
              <a:t>james_tompkin@brown.edu</a:t>
            </a:r>
            <a:endParaRPr lang="en-US" sz="1400" dirty="0">
              <a:solidFill>
                <a:schemeClr val="bg1">
                  <a:lumMod val="50000"/>
                </a:schemeClr>
              </a:solidFill>
            </a:endParaRPr>
          </a:p>
          <a:p>
            <a:r>
              <a:rPr lang="en-US" sz="1400" dirty="0">
                <a:solidFill>
                  <a:schemeClr val="bg1">
                    <a:lumMod val="50000"/>
                  </a:schemeClr>
                </a:solidFill>
              </a:rPr>
              <a:t>Panagiotis </a:t>
            </a:r>
            <a:r>
              <a:rPr lang="en-US" sz="1400" dirty="0" err="1">
                <a:solidFill>
                  <a:schemeClr val="bg1">
                    <a:lumMod val="50000"/>
                  </a:schemeClr>
                </a:solidFill>
              </a:rPr>
              <a:t>Michalatos</a:t>
            </a:r>
            <a:r>
              <a:rPr lang="en-US" sz="1400" dirty="0">
                <a:solidFill>
                  <a:schemeClr val="bg1">
                    <a:lumMod val="50000"/>
                  </a:schemeClr>
                </a:solidFill>
              </a:rPr>
              <a:t> </a:t>
            </a:r>
            <a:r>
              <a:rPr lang="en-US" sz="1400" dirty="0">
                <a:solidFill>
                  <a:schemeClr val="bg1">
                    <a:lumMod val="85000"/>
                  </a:schemeClr>
                </a:solidFill>
              </a:rPr>
              <a:t>|</a:t>
            </a:r>
            <a:r>
              <a:rPr lang="en-US" sz="1400" dirty="0">
                <a:solidFill>
                  <a:schemeClr val="bg1">
                    <a:lumMod val="50000"/>
                  </a:schemeClr>
                </a:solidFill>
              </a:rPr>
              <a:t> </a:t>
            </a:r>
            <a:r>
              <a:rPr lang="en-US" sz="1400" dirty="0">
                <a:solidFill>
                  <a:schemeClr val="bg1">
                    <a:lumMod val="50000"/>
                  </a:schemeClr>
                </a:solidFill>
                <a:hlinkClick r:id="rId4"/>
              </a:rPr>
              <a:t>pmichala@gsd.harvard.edu</a:t>
            </a:r>
            <a:endParaRPr lang="en-US" sz="1400" dirty="0">
              <a:solidFill>
                <a:schemeClr val="bg1">
                  <a:lumMod val="50000"/>
                </a:schemeClr>
              </a:solidFill>
            </a:endParaRPr>
          </a:p>
          <a:p>
            <a:r>
              <a:rPr lang="en-US" sz="1400" dirty="0" err="1">
                <a:solidFill>
                  <a:schemeClr val="bg1">
                    <a:lumMod val="50000"/>
                  </a:schemeClr>
                </a:solidFill>
              </a:rPr>
              <a:t>Hanspeter</a:t>
            </a:r>
            <a:r>
              <a:rPr lang="en-US" sz="1400" dirty="0">
                <a:solidFill>
                  <a:schemeClr val="bg1">
                    <a:lumMod val="50000"/>
                  </a:schemeClr>
                </a:solidFill>
              </a:rPr>
              <a:t> </a:t>
            </a:r>
            <a:r>
              <a:rPr lang="en-US" sz="1400" dirty="0" err="1">
                <a:solidFill>
                  <a:schemeClr val="bg1">
                    <a:lumMod val="50000"/>
                  </a:schemeClr>
                </a:solidFill>
              </a:rPr>
              <a:t>Pfister</a:t>
            </a:r>
            <a:r>
              <a:rPr lang="en-US" sz="1400" dirty="0">
                <a:solidFill>
                  <a:schemeClr val="bg1">
                    <a:lumMod val="50000"/>
                  </a:schemeClr>
                </a:solidFill>
              </a:rPr>
              <a:t> </a:t>
            </a:r>
            <a:r>
              <a:rPr lang="en-US" sz="1400" dirty="0">
                <a:solidFill>
                  <a:schemeClr val="bg1">
                    <a:lumMod val="85000"/>
                  </a:schemeClr>
                </a:solidFill>
              </a:rPr>
              <a:t>|</a:t>
            </a:r>
            <a:r>
              <a:rPr lang="en-US" sz="1400" dirty="0">
                <a:solidFill>
                  <a:schemeClr val="bg1">
                    <a:lumMod val="50000"/>
                  </a:schemeClr>
                </a:solidFill>
              </a:rPr>
              <a:t> </a:t>
            </a:r>
            <a:r>
              <a:rPr lang="en-US" sz="1400" dirty="0">
                <a:solidFill>
                  <a:schemeClr val="bg1">
                    <a:lumMod val="50000"/>
                  </a:schemeClr>
                </a:solidFill>
                <a:hlinkClick r:id="rId5"/>
              </a:rPr>
              <a:t>pfister@seas.harvard.edu</a:t>
            </a:r>
            <a:endParaRPr lang="en-US" sz="1400" dirty="0">
              <a:solidFill>
                <a:schemeClr val="bg1">
                  <a:lumMod val="50000"/>
                </a:schemeClr>
              </a:solidFill>
            </a:endParaRPr>
          </a:p>
          <a:p>
            <a:endParaRPr lang="en-US" dirty="0"/>
          </a:p>
        </p:txBody>
      </p:sp>
    </p:spTree>
    <p:extLst>
      <p:ext uri="{BB962C8B-B14F-4D97-AF65-F5344CB8AC3E}">
        <p14:creationId xmlns:p14="http://schemas.microsoft.com/office/powerpoint/2010/main" val="1197189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4619" y="449368"/>
            <a:ext cx="10515600" cy="401971"/>
          </a:xfrm>
        </p:spPr>
        <p:txBody>
          <a:bodyPr>
            <a:noAutofit/>
          </a:bodyPr>
          <a:lstStyle/>
          <a:p>
            <a:r>
              <a:rPr lang="en-US" sz="2400" dirty="0">
                <a:solidFill>
                  <a:schemeClr val="tx1"/>
                </a:solidFill>
              </a:rPr>
              <a:t>Visual characteristics of cities provide rich insights into the locality:</a:t>
            </a:r>
            <a:endParaRPr lang="en-US" sz="2400" dirty="0"/>
          </a:p>
        </p:txBody>
      </p:sp>
      <p:pic>
        <p:nvPicPr>
          <p:cNvPr id="5" name="Picture 4"/>
          <p:cNvPicPr>
            <a:picLocks noChangeAspect="1"/>
          </p:cNvPicPr>
          <p:nvPr/>
        </p:nvPicPr>
        <p:blipFill rotWithShape="1">
          <a:blip r:embed="rId3"/>
          <a:srcRect t="3891" r="24502" b="4413"/>
          <a:stretch/>
        </p:blipFill>
        <p:spPr>
          <a:xfrm>
            <a:off x="2880490" y="2906006"/>
            <a:ext cx="1422298" cy="1297746"/>
          </a:xfrm>
          <a:prstGeom prst="rect">
            <a:avLst/>
          </a:prstGeom>
        </p:spPr>
      </p:pic>
      <p:pic>
        <p:nvPicPr>
          <p:cNvPr id="6" name="Picture 5"/>
          <p:cNvPicPr>
            <a:picLocks noChangeAspect="1"/>
          </p:cNvPicPr>
          <p:nvPr/>
        </p:nvPicPr>
        <p:blipFill rotWithShape="1">
          <a:blip r:embed="rId4"/>
          <a:srcRect t="669" r="27188" b="-1"/>
          <a:stretch/>
        </p:blipFill>
        <p:spPr>
          <a:xfrm>
            <a:off x="5983220" y="1482281"/>
            <a:ext cx="1423009" cy="1297746"/>
          </a:xfrm>
          <a:prstGeom prst="rect">
            <a:avLst/>
          </a:prstGeom>
        </p:spPr>
      </p:pic>
      <p:pic>
        <p:nvPicPr>
          <p:cNvPr id="7" name="Picture 6"/>
          <p:cNvPicPr>
            <a:picLocks noChangeAspect="1"/>
          </p:cNvPicPr>
          <p:nvPr/>
        </p:nvPicPr>
        <p:blipFill rotWithShape="1">
          <a:blip r:embed="rId5"/>
          <a:srcRect r="24464" b="14006"/>
          <a:stretch/>
        </p:blipFill>
        <p:spPr>
          <a:xfrm>
            <a:off x="2879831" y="1498187"/>
            <a:ext cx="1423010" cy="1297746"/>
          </a:xfrm>
          <a:prstGeom prst="rect">
            <a:avLst/>
          </a:prstGeom>
        </p:spPr>
      </p:pic>
      <p:pic>
        <p:nvPicPr>
          <p:cNvPr id="8" name="Picture 7"/>
          <p:cNvPicPr>
            <a:picLocks noChangeAspect="1"/>
          </p:cNvPicPr>
          <p:nvPr/>
        </p:nvPicPr>
        <p:blipFill rotWithShape="1">
          <a:blip r:embed="rId6"/>
          <a:srcRect t="5161" r="24488" b="3670"/>
          <a:stretch/>
        </p:blipFill>
        <p:spPr>
          <a:xfrm>
            <a:off x="4432292" y="1498189"/>
            <a:ext cx="1423010" cy="1297746"/>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saturation sat="33000"/>
                    </a14:imgEffect>
                    <a14:imgEffect>
                      <a14:brightnessContrast bright="20000"/>
                    </a14:imgEffect>
                  </a14:imgLayer>
                </a14:imgProps>
              </a:ext>
            </a:extLst>
          </a:blip>
          <a:srcRect t="8098" r="24470"/>
          <a:stretch/>
        </p:blipFill>
        <p:spPr>
          <a:xfrm>
            <a:off x="1328064" y="1498187"/>
            <a:ext cx="1423796" cy="1297746"/>
          </a:xfrm>
          <a:prstGeom prst="rect">
            <a:avLst/>
          </a:prstGeom>
          <a:noFill/>
          <a:ln>
            <a:noFill/>
          </a:ln>
        </p:spPr>
      </p:pic>
      <p:pic>
        <p:nvPicPr>
          <p:cNvPr id="11" name="Picture 10"/>
          <p:cNvPicPr>
            <a:picLocks noChangeAspect="1"/>
          </p:cNvPicPr>
          <p:nvPr/>
        </p:nvPicPr>
        <p:blipFill rotWithShape="1">
          <a:blip r:embed="rId9"/>
          <a:srcRect l="11851" t="980" r="12637"/>
          <a:stretch/>
        </p:blipFill>
        <p:spPr>
          <a:xfrm>
            <a:off x="4432292" y="2906006"/>
            <a:ext cx="1423010" cy="1297746"/>
          </a:xfrm>
          <a:prstGeom prst="rect">
            <a:avLst/>
          </a:prstGeom>
        </p:spPr>
      </p:pic>
      <p:pic>
        <p:nvPicPr>
          <p:cNvPr id="14" name="Picture 13"/>
          <p:cNvPicPr>
            <a:picLocks noChangeAspect="1"/>
          </p:cNvPicPr>
          <p:nvPr/>
        </p:nvPicPr>
        <p:blipFill rotWithShape="1">
          <a:blip r:embed="rId10"/>
          <a:srcRect r="27997"/>
          <a:stretch/>
        </p:blipFill>
        <p:spPr>
          <a:xfrm>
            <a:off x="1330184" y="2906006"/>
            <a:ext cx="1421514" cy="1297746"/>
          </a:xfrm>
          <a:prstGeom prst="rect">
            <a:avLst/>
          </a:prstGeom>
        </p:spPr>
      </p:pic>
      <p:pic>
        <p:nvPicPr>
          <p:cNvPr id="16" name="Picture 15"/>
          <p:cNvPicPr>
            <a:picLocks noChangeAspect="1"/>
          </p:cNvPicPr>
          <p:nvPr/>
        </p:nvPicPr>
        <p:blipFill rotWithShape="1">
          <a:blip r:embed="rId11"/>
          <a:srcRect l="13176" r="23254" b="4239"/>
          <a:stretch/>
        </p:blipFill>
        <p:spPr>
          <a:xfrm>
            <a:off x="5983220" y="2890098"/>
            <a:ext cx="1423010" cy="1297746"/>
          </a:xfrm>
          <a:prstGeom prst="rect">
            <a:avLst/>
          </a:prstGeom>
        </p:spPr>
      </p:pic>
      <p:sp>
        <p:nvSpPr>
          <p:cNvPr id="18" name="TextBox 17"/>
          <p:cNvSpPr txBox="1"/>
          <p:nvPr/>
        </p:nvSpPr>
        <p:spPr>
          <a:xfrm>
            <a:off x="1329657" y="1048607"/>
            <a:ext cx="1494297" cy="400110"/>
          </a:xfrm>
          <a:prstGeom prst="rect">
            <a:avLst/>
          </a:prstGeom>
          <a:noFill/>
        </p:spPr>
        <p:txBody>
          <a:bodyPr wrap="square" rtlCol="0">
            <a:spAutoFit/>
          </a:bodyPr>
          <a:lstStyle/>
          <a:p>
            <a:r>
              <a:rPr lang="en-US" sz="2000" dirty="0">
                <a:solidFill>
                  <a:schemeClr val="bg1">
                    <a:lumMod val="50000"/>
                  </a:schemeClr>
                </a:solidFill>
              </a:rPr>
              <a:t>functions</a:t>
            </a:r>
          </a:p>
        </p:txBody>
      </p:sp>
      <p:sp>
        <p:nvSpPr>
          <p:cNvPr id="19" name="TextBox 18"/>
          <p:cNvSpPr txBox="1"/>
          <p:nvPr/>
        </p:nvSpPr>
        <p:spPr>
          <a:xfrm>
            <a:off x="2751698" y="1022677"/>
            <a:ext cx="2052846" cy="400110"/>
          </a:xfrm>
          <a:prstGeom prst="rect">
            <a:avLst/>
          </a:prstGeom>
          <a:noFill/>
        </p:spPr>
        <p:txBody>
          <a:bodyPr wrap="square" rtlCol="0">
            <a:spAutoFit/>
          </a:bodyPr>
          <a:lstStyle/>
          <a:p>
            <a:r>
              <a:rPr lang="en-US" sz="2000" dirty="0">
                <a:solidFill>
                  <a:schemeClr val="bg1">
                    <a:lumMod val="50000"/>
                  </a:schemeClr>
                </a:solidFill>
              </a:rPr>
              <a:t>demographics</a:t>
            </a:r>
          </a:p>
        </p:txBody>
      </p:sp>
      <p:sp>
        <p:nvSpPr>
          <p:cNvPr id="20" name="TextBox 19"/>
          <p:cNvSpPr txBox="1"/>
          <p:nvPr/>
        </p:nvSpPr>
        <p:spPr>
          <a:xfrm>
            <a:off x="4432292" y="1035797"/>
            <a:ext cx="2052116" cy="400110"/>
          </a:xfrm>
          <a:prstGeom prst="rect">
            <a:avLst/>
          </a:prstGeom>
          <a:noFill/>
        </p:spPr>
        <p:txBody>
          <a:bodyPr wrap="square" rtlCol="0">
            <a:spAutoFit/>
          </a:bodyPr>
          <a:lstStyle/>
          <a:p>
            <a:r>
              <a:rPr lang="en-US" sz="2000" dirty="0">
                <a:solidFill>
                  <a:schemeClr val="bg1">
                    <a:lumMod val="50000"/>
                  </a:schemeClr>
                </a:solidFill>
              </a:rPr>
              <a:t>affluence</a:t>
            </a:r>
          </a:p>
        </p:txBody>
      </p:sp>
      <p:sp>
        <p:nvSpPr>
          <p:cNvPr id="21" name="TextBox 20"/>
          <p:cNvSpPr txBox="1"/>
          <p:nvPr/>
        </p:nvSpPr>
        <p:spPr>
          <a:xfrm>
            <a:off x="5981080" y="1034290"/>
            <a:ext cx="1425150" cy="400110"/>
          </a:xfrm>
          <a:prstGeom prst="rect">
            <a:avLst/>
          </a:prstGeom>
          <a:noFill/>
        </p:spPr>
        <p:txBody>
          <a:bodyPr wrap="square" rtlCol="0">
            <a:spAutoFit/>
          </a:bodyPr>
          <a:lstStyle/>
          <a:p>
            <a:r>
              <a:rPr lang="en-US" sz="2000" dirty="0">
                <a:solidFill>
                  <a:schemeClr val="bg1">
                    <a:lumMod val="50000"/>
                  </a:schemeClr>
                </a:solidFill>
              </a:rPr>
              <a:t>history</a:t>
            </a:r>
          </a:p>
        </p:txBody>
      </p:sp>
      <p:sp>
        <p:nvSpPr>
          <p:cNvPr id="22" name="TextBox 21"/>
          <p:cNvSpPr txBox="1"/>
          <p:nvPr/>
        </p:nvSpPr>
        <p:spPr>
          <a:xfrm>
            <a:off x="7650079" y="1034290"/>
            <a:ext cx="1304939" cy="400110"/>
          </a:xfrm>
          <a:prstGeom prst="rect">
            <a:avLst/>
          </a:prstGeom>
          <a:noFill/>
        </p:spPr>
        <p:txBody>
          <a:bodyPr wrap="square" rtlCol="0">
            <a:spAutoFit/>
          </a:bodyPr>
          <a:lstStyle/>
          <a:p>
            <a:r>
              <a:rPr lang="mr-IN" sz="2000" dirty="0">
                <a:solidFill>
                  <a:schemeClr val="bg1">
                    <a:lumMod val="50000"/>
                  </a:schemeClr>
                </a:solidFill>
              </a:rPr>
              <a:t>…</a:t>
            </a:r>
            <a:endParaRPr lang="en-US" sz="2000" dirty="0">
              <a:solidFill>
                <a:schemeClr val="bg1">
                  <a:lumMod val="50000"/>
                </a:schemeClr>
              </a:solidFill>
            </a:endParaRPr>
          </a:p>
        </p:txBody>
      </p:sp>
      <p:sp>
        <p:nvSpPr>
          <p:cNvPr id="24" name="Content Placeholder 3"/>
          <p:cNvSpPr txBox="1">
            <a:spLocks/>
          </p:cNvSpPr>
          <p:nvPr/>
        </p:nvSpPr>
        <p:spPr>
          <a:xfrm>
            <a:off x="834619" y="4640930"/>
            <a:ext cx="9873138" cy="170686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000" kern="1200">
                <a:solidFill>
                  <a:schemeClr val="tx1">
                    <a:lumMod val="50000"/>
                    <a:lumOff val="50000"/>
                  </a:schemeClr>
                </a:solidFill>
                <a:latin typeface="+mn-lt"/>
                <a:ea typeface="Adobe Gothic Std B" panose="020B0800000000000000" pitchFamily="34" charset="-128"/>
                <a:cs typeface="+mn-cs"/>
              </a:defRPr>
            </a:lvl1pPr>
            <a:lvl2pPr marL="457200" indent="0" algn="l" defTabSz="914400" rtl="0" eaLnBrk="1" latinLnBrk="0" hangingPunct="1">
              <a:lnSpc>
                <a:spcPct val="90000"/>
              </a:lnSpc>
              <a:spcBef>
                <a:spcPts val="500"/>
              </a:spcBef>
              <a:buFontTx/>
              <a:buNone/>
              <a:defRPr sz="2000" kern="1200">
                <a:solidFill>
                  <a:schemeClr val="tx1">
                    <a:lumMod val="50000"/>
                    <a:lumOff val="50000"/>
                  </a:schemeClr>
                </a:solidFill>
                <a:latin typeface="+mn-lt"/>
                <a:ea typeface="Adobe Gothic Std B" panose="020B0800000000000000" pitchFamily="34" charset="-128"/>
                <a:cs typeface="+mn-cs"/>
              </a:defRPr>
            </a:lvl2pPr>
            <a:lvl3pPr marL="914400" indent="0" algn="l" defTabSz="914400" rtl="0" eaLnBrk="1" latinLnBrk="0" hangingPunct="1">
              <a:lnSpc>
                <a:spcPct val="90000"/>
              </a:lnSpc>
              <a:spcBef>
                <a:spcPts val="500"/>
              </a:spcBef>
              <a:buFontTx/>
              <a:buNone/>
              <a:defRPr sz="2000" kern="1200">
                <a:solidFill>
                  <a:schemeClr val="tx1">
                    <a:lumMod val="50000"/>
                    <a:lumOff val="50000"/>
                  </a:schemeClr>
                </a:solidFill>
                <a:latin typeface="+mn-lt"/>
                <a:ea typeface="Adobe Gothic Std B" panose="020B0800000000000000" pitchFamily="34" charset="-128"/>
                <a:cs typeface="+mn-cs"/>
              </a:defRPr>
            </a:lvl3pPr>
            <a:lvl4pPr marL="1371600" indent="0" algn="l" defTabSz="914400" rtl="0" eaLnBrk="1" latinLnBrk="0" hangingPunct="1">
              <a:lnSpc>
                <a:spcPct val="90000"/>
              </a:lnSpc>
              <a:spcBef>
                <a:spcPts val="500"/>
              </a:spcBef>
              <a:buFontTx/>
              <a:buNone/>
              <a:defRPr sz="2000" kern="1200">
                <a:solidFill>
                  <a:schemeClr val="tx1">
                    <a:lumMod val="50000"/>
                    <a:lumOff val="50000"/>
                  </a:schemeClr>
                </a:solidFill>
                <a:latin typeface="+mn-lt"/>
                <a:ea typeface="Adobe Gothic Std B" panose="020B0800000000000000" pitchFamily="34" charset="-128"/>
                <a:cs typeface="+mn-cs"/>
              </a:defRPr>
            </a:lvl4pPr>
            <a:lvl5pPr marL="1828800" indent="0" algn="l" defTabSz="914400" rtl="0" eaLnBrk="1" latinLnBrk="0" hangingPunct="1">
              <a:lnSpc>
                <a:spcPct val="90000"/>
              </a:lnSpc>
              <a:spcBef>
                <a:spcPts val="500"/>
              </a:spcBef>
              <a:buFontTx/>
              <a:buNone/>
              <a:defRPr sz="2000" kern="1200">
                <a:solidFill>
                  <a:schemeClr val="tx1">
                    <a:lumMod val="50000"/>
                    <a:lumOff val="50000"/>
                  </a:schemeClr>
                </a:solidFill>
                <a:latin typeface="+mn-lt"/>
                <a:ea typeface="Adobe Gothic Std B" panose="020B0800000000000000" pitchFamily="34" charset="-128"/>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r>
              <a:rPr lang="en-US" sz="2400" dirty="0">
                <a:solidFill>
                  <a:schemeClr val="tx1"/>
                </a:solidFill>
              </a:rPr>
              <a:t>The information is useful for city residents and urban researchers alike, E.G:</a:t>
            </a:r>
          </a:p>
          <a:p>
            <a:pPr marL="800080" lvl="1" indent="-342891">
              <a:buFontTx/>
              <a:buChar char="-"/>
            </a:pPr>
            <a:r>
              <a:rPr lang="en-US" sz="2400" dirty="0">
                <a:solidFill>
                  <a:schemeClr val="bg1">
                    <a:lumMod val="50000"/>
                  </a:schemeClr>
                </a:solidFill>
              </a:rPr>
              <a:t>residents: find a place for housing</a:t>
            </a:r>
          </a:p>
          <a:p>
            <a:pPr marL="800080" lvl="1" indent="-342891">
              <a:buFontTx/>
              <a:buChar char="-"/>
            </a:pPr>
            <a:r>
              <a:rPr lang="en-US" sz="2400" dirty="0">
                <a:solidFill>
                  <a:schemeClr val="bg1">
                    <a:lumMod val="50000"/>
                  </a:schemeClr>
                </a:solidFill>
              </a:rPr>
              <a:t>researchers: comparing the spatial distribution of residential </a:t>
            </a:r>
            <a:r>
              <a:rPr lang="en-US" sz="2400" dirty="0" err="1">
                <a:solidFill>
                  <a:schemeClr val="bg1">
                    <a:lumMod val="50000"/>
                  </a:schemeClr>
                </a:solidFill>
              </a:rPr>
              <a:t>v.s</a:t>
            </a:r>
            <a:r>
              <a:rPr lang="en-US" sz="2400" dirty="0">
                <a:solidFill>
                  <a:schemeClr val="bg1">
                    <a:lumMod val="50000"/>
                  </a:schemeClr>
                </a:solidFill>
              </a:rPr>
              <a:t>. industrial areas among cities </a:t>
            </a:r>
          </a:p>
        </p:txBody>
      </p:sp>
    </p:spTree>
    <p:extLst>
      <p:ext uri="{BB962C8B-B14F-4D97-AF65-F5344CB8AC3E}">
        <p14:creationId xmlns:p14="http://schemas.microsoft.com/office/powerpoint/2010/main" val="2255273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Digitizing visual characteristics analysis</a:t>
            </a:r>
          </a:p>
        </p:txBody>
      </p:sp>
      <p:sp>
        <p:nvSpPr>
          <p:cNvPr id="3" name="Content Placeholder 2"/>
          <p:cNvSpPr>
            <a:spLocks noGrp="1"/>
          </p:cNvSpPr>
          <p:nvPr>
            <p:ph idx="1"/>
          </p:nvPr>
        </p:nvSpPr>
        <p:spPr>
          <a:xfrm>
            <a:off x="845127" y="1603515"/>
            <a:ext cx="10515600" cy="4576624"/>
          </a:xfrm>
        </p:spPr>
        <p:txBody>
          <a:bodyPr/>
          <a:lstStyle/>
          <a:p>
            <a:r>
              <a:rPr lang="en-US" sz="2400" dirty="0">
                <a:solidFill>
                  <a:schemeClr val="tx1"/>
                </a:solidFill>
              </a:rPr>
              <a:t>Current approach</a:t>
            </a:r>
          </a:p>
          <a:p>
            <a:pPr marL="342891" indent="-342891">
              <a:buFontTx/>
              <a:buChar char="-"/>
            </a:pPr>
            <a:r>
              <a:rPr lang="en-US" sz="2400" dirty="0">
                <a:solidFill>
                  <a:schemeClr val="tx1"/>
                </a:solidFill>
              </a:rPr>
              <a:t>Datasets already exist </a:t>
            </a:r>
            <a:r>
              <a:rPr lang="en-US" sz="2400" dirty="0">
                <a:solidFill>
                  <a:schemeClr val="bg1">
                    <a:lumMod val="50000"/>
                  </a:schemeClr>
                </a:solidFill>
              </a:rPr>
              <a:t>(e.g., Google Street View)</a:t>
            </a:r>
            <a:r>
              <a:rPr lang="en-US" sz="2400" dirty="0">
                <a:solidFill>
                  <a:schemeClr val="tx1"/>
                </a:solidFill>
              </a:rPr>
              <a:t>, but insight generation is slow.</a:t>
            </a:r>
          </a:p>
          <a:p>
            <a:pPr marL="342891" indent="-342891">
              <a:buFontTx/>
              <a:buChar char="-"/>
            </a:pPr>
            <a:endParaRPr lang="en-US" sz="2400" dirty="0">
              <a:solidFill>
                <a:schemeClr val="tx1"/>
              </a:solidFill>
            </a:endParaRPr>
          </a:p>
          <a:p>
            <a:r>
              <a:rPr lang="en-US" sz="2400" dirty="0">
                <a:solidFill>
                  <a:schemeClr val="tx1"/>
                </a:solidFill>
              </a:rPr>
              <a:t>Our approach</a:t>
            </a:r>
          </a:p>
          <a:p>
            <a:pPr marL="342891" indent="-342891">
              <a:buFontTx/>
              <a:buChar char="-"/>
            </a:pPr>
            <a:r>
              <a:rPr lang="en-US" sz="2400" dirty="0">
                <a:solidFill>
                  <a:schemeClr val="tx1"/>
                </a:solidFill>
              </a:rPr>
              <a:t>Combine </a:t>
            </a:r>
            <a:r>
              <a:rPr lang="en-US" sz="2400" b="1" dirty="0">
                <a:solidFill>
                  <a:schemeClr val="tx1"/>
                </a:solidFill>
              </a:rPr>
              <a:t>deep learning</a:t>
            </a:r>
            <a:r>
              <a:rPr lang="en-US" sz="2400" dirty="0">
                <a:solidFill>
                  <a:schemeClr val="tx1"/>
                </a:solidFill>
              </a:rPr>
              <a:t> and </a:t>
            </a:r>
            <a:r>
              <a:rPr lang="en-US" sz="2400" b="1" dirty="0">
                <a:solidFill>
                  <a:schemeClr val="tx1"/>
                </a:solidFill>
              </a:rPr>
              <a:t>visualization</a:t>
            </a:r>
            <a:r>
              <a:rPr lang="en-US" sz="2400" dirty="0">
                <a:solidFill>
                  <a:schemeClr val="tx1"/>
                </a:solidFill>
              </a:rPr>
              <a:t> to help </a:t>
            </a:r>
            <a:r>
              <a:rPr lang="en-US" sz="2400" b="1" dirty="0">
                <a:solidFill>
                  <a:schemeClr val="tx1"/>
                </a:solidFill>
              </a:rPr>
              <a:t>consume, query, </a:t>
            </a:r>
            <a:r>
              <a:rPr lang="en-US" sz="2400" dirty="0">
                <a:solidFill>
                  <a:schemeClr val="tx1"/>
                </a:solidFill>
              </a:rPr>
              <a:t>and </a:t>
            </a:r>
            <a:r>
              <a:rPr lang="en-US" sz="2400" b="1" dirty="0">
                <a:solidFill>
                  <a:schemeClr val="tx1"/>
                </a:solidFill>
              </a:rPr>
              <a:t>analyze</a:t>
            </a:r>
            <a:r>
              <a:rPr lang="en-US" sz="2400" dirty="0">
                <a:solidFill>
                  <a:schemeClr val="tx1"/>
                </a:solidFill>
              </a:rPr>
              <a:t> geographically-located image data. </a:t>
            </a:r>
          </a:p>
          <a:p>
            <a:pPr marL="342891" indent="-342891">
              <a:buFontTx/>
              <a:buChar char="-"/>
            </a:pPr>
            <a:r>
              <a:rPr lang="en-US" sz="2400" dirty="0">
                <a:solidFill>
                  <a:schemeClr val="tx1"/>
                </a:solidFill>
              </a:rPr>
              <a:t>Automatically identifying </a:t>
            </a:r>
            <a:r>
              <a:rPr lang="en-US" sz="2400" b="1" dirty="0">
                <a:solidFill>
                  <a:schemeClr val="tx1"/>
                </a:solidFill>
              </a:rPr>
              <a:t>“perspective neighborhoods” </a:t>
            </a:r>
            <a:r>
              <a:rPr lang="en-US" sz="2400" dirty="0">
                <a:solidFill>
                  <a:schemeClr val="tx1"/>
                </a:solidFill>
              </a:rPr>
              <a:t>(urban areas with shared visual characteristics) based on image features.</a:t>
            </a:r>
          </a:p>
          <a:p>
            <a:endParaRPr lang="en-US" dirty="0"/>
          </a:p>
        </p:txBody>
      </p:sp>
    </p:spTree>
    <p:extLst>
      <p:ext uri="{BB962C8B-B14F-4D97-AF65-F5344CB8AC3E}">
        <p14:creationId xmlns:p14="http://schemas.microsoft.com/office/powerpoint/2010/main" val="1723153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Data Collection</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90100" y="1325562"/>
            <a:ext cx="5032180" cy="4976815"/>
          </a:xfrm>
        </p:spPr>
      </p:pic>
      <p:sp>
        <p:nvSpPr>
          <p:cNvPr id="9" name="Cross 8"/>
          <p:cNvSpPr/>
          <p:nvPr/>
        </p:nvSpPr>
        <p:spPr>
          <a:xfrm>
            <a:off x="6034711" y="3547907"/>
            <a:ext cx="374913" cy="366784"/>
          </a:xfrm>
          <a:prstGeom prst="plus">
            <a:avLst>
              <a:gd name="adj" fmla="val 4099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1">
                  <a:lumMod val="50000"/>
                </a:schemeClr>
              </a:solidFill>
            </a:endParaRPr>
          </a:p>
        </p:txBody>
      </p:sp>
      <p:sp>
        <p:nvSpPr>
          <p:cNvPr id="10" name="Left Brace 9"/>
          <p:cNvSpPr/>
          <p:nvPr/>
        </p:nvSpPr>
        <p:spPr>
          <a:xfrm rot="16200000">
            <a:off x="4965272" y="2664753"/>
            <a:ext cx="186951" cy="2312929"/>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1" name="TextBox 10"/>
          <p:cNvSpPr txBox="1"/>
          <p:nvPr/>
        </p:nvSpPr>
        <p:spPr>
          <a:xfrm>
            <a:off x="4771554" y="3866498"/>
            <a:ext cx="765773" cy="369332"/>
          </a:xfrm>
          <a:prstGeom prst="rect">
            <a:avLst/>
          </a:prstGeom>
          <a:noFill/>
        </p:spPr>
        <p:txBody>
          <a:bodyPr wrap="square" rtlCol="0">
            <a:spAutoFit/>
          </a:bodyPr>
          <a:lstStyle/>
          <a:p>
            <a:r>
              <a:rPr lang="de-DE" dirty="0"/>
              <a:t>6 km</a:t>
            </a:r>
            <a:endParaRPr lang="en-US" dirty="0"/>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0705" y="2726283"/>
            <a:ext cx="1214703" cy="911028"/>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5020" y="1757599"/>
            <a:ext cx="1214703" cy="911028"/>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30285" y="2297393"/>
            <a:ext cx="1214703" cy="911028"/>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14601" y="1324169"/>
            <a:ext cx="1214703" cy="911027"/>
          </a:xfrm>
          <a:prstGeom prst="rect">
            <a:avLst/>
          </a:prstGeom>
        </p:spPr>
      </p:pic>
      <p:sp>
        <p:nvSpPr>
          <p:cNvPr id="6" name="Rectangle 5"/>
          <p:cNvSpPr/>
          <p:nvPr/>
        </p:nvSpPr>
        <p:spPr>
          <a:xfrm>
            <a:off x="10414601" y="2297393"/>
            <a:ext cx="360807" cy="37330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 name="Straight Arrow Connector 11"/>
          <p:cNvCxnSpPr>
            <a:stCxn id="6" idx="1"/>
          </p:cNvCxnSpPr>
          <p:nvPr/>
        </p:nvCxnSpPr>
        <p:spPr>
          <a:xfrm flipH="1">
            <a:off x="6728172" y="2484047"/>
            <a:ext cx="368642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65892" y="4962459"/>
            <a:ext cx="1220779" cy="915584"/>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54628" y="3997371"/>
            <a:ext cx="1220779" cy="915584"/>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11562" y="5386792"/>
            <a:ext cx="1220779" cy="915584"/>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4208" y="4420183"/>
            <a:ext cx="1220779" cy="915584"/>
          </a:xfrm>
          <a:prstGeom prst="rect">
            <a:avLst/>
          </a:prstGeom>
        </p:spPr>
      </p:pic>
      <p:sp>
        <p:nvSpPr>
          <p:cNvPr id="22" name="Rectangle 21"/>
          <p:cNvSpPr/>
          <p:nvPr/>
        </p:nvSpPr>
        <p:spPr>
          <a:xfrm>
            <a:off x="10414601" y="4962459"/>
            <a:ext cx="360807" cy="37330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3" name="Straight Arrow Connector 22"/>
          <p:cNvCxnSpPr>
            <a:stCxn id="22" idx="1"/>
          </p:cNvCxnSpPr>
          <p:nvPr/>
        </p:nvCxnSpPr>
        <p:spPr>
          <a:xfrm flipH="1">
            <a:off x="5642113" y="5149113"/>
            <a:ext cx="4772487"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5" name="TextBox 24"/>
          <p:cNvSpPr txBox="1"/>
          <p:nvPr/>
        </p:nvSpPr>
        <p:spPr>
          <a:xfrm>
            <a:off x="398086" y="1324168"/>
            <a:ext cx="3390784" cy="3785652"/>
          </a:xfrm>
          <a:prstGeom prst="rect">
            <a:avLst/>
          </a:prstGeom>
          <a:noFill/>
        </p:spPr>
        <p:txBody>
          <a:bodyPr wrap="square" rtlCol="0">
            <a:spAutoFit/>
          </a:bodyPr>
          <a:lstStyle/>
          <a:p>
            <a:pPr marL="285744" indent="-285744">
              <a:buFontTx/>
              <a:buChar char="-"/>
            </a:pPr>
            <a:r>
              <a:rPr lang="en-US" sz="2400" dirty="0"/>
              <a:t>Boston, Chicago, New York, San Francisco</a:t>
            </a:r>
          </a:p>
          <a:p>
            <a:endParaRPr lang="en-US" sz="2400" dirty="0"/>
          </a:p>
          <a:p>
            <a:pPr marL="285744" indent="-285744">
              <a:buFontTx/>
              <a:buChar char="-"/>
            </a:pPr>
            <a:r>
              <a:rPr lang="en-US" sz="2400" dirty="0"/>
              <a:t>100,000+ images (25,000+ for each city) </a:t>
            </a:r>
          </a:p>
          <a:p>
            <a:pPr marL="285744" indent="-285744">
              <a:buFontTx/>
              <a:buChar char="-"/>
            </a:pPr>
            <a:endParaRPr lang="en-US" sz="2400" dirty="0"/>
          </a:p>
          <a:p>
            <a:pPr marL="285744" indent="-285744">
              <a:buFontTx/>
              <a:buChar char="-"/>
            </a:pPr>
            <a:r>
              <a:rPr lang="en-US" sz="2400" dirty="0"/>
              <a:t>Images are extracted on a grid within a 6 km radius; 4 directions for each point.</a:t>
            </a:r>
          </a:p>
        </p:txBody>
      </p:sp>
    </p:spTree>
    <p:extLst>
      <p:ext uri="{BB962C8B-B14F-4D97-AF65-F5344CB8AC3E}">
        <p14:creationId xmlns:p14="http://schemas.microsoft.com/office/powerpoint/2010/main" val="52703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
                                        <p:tgtEl>
                                          <p:spTgt spid="11"/>
                                        </p:tgtEl>
                                      </p:cBhvr>
                                    </p:animEffect>
                                    <p:anim calcmode="lin" valueType="num">
                                      <p:cBhvr>
                                        <p:cTn id="13" dur="200" fill="hold"/>
                                        <p:tgtEl>
                                          <p:spTgt spid="11"/>
                                        </p:tgtEl>
                                        <p:attrNameLst>
                                          <p:attrName>ppt_x</p:attrName>
                                        </p:attrNameLst>
                                      </p:cBhvr>
                                      <p:tavLst>
                                        <p:tav tm="0">
                                          <p:val>
                                            <p:strVal val="#ppt_x"/>
                                          </p:val>
                                        </p:tav>
                                        <p:tav tm="100000">
                                          <p:val>
                                            <p:strVal val="#ppt_x"/>
                                          </p:val>
                                        </p:tav>
                                      </p:tavLst>
                                    </p:anim>
                                    <p:anim calcmode="lin" valueType="num">
                                      <p:cBhvr>
                                        <p:cTn id="14" dur="2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
                                        <p:tgtEl>
                                          <p:spTgt spid="10"/>
                                        </p:tgtEl>
                                      </p:cBhvr>
                                    </p:animEffect>
                                    <p:anim calcmode="lin" valueType="num">
                                      <p:cBhvr>
                                        <p:cTn id="18" dur="200" fill="hold"/>
                                        <p:tgtEl>
                                          <p:spTgt spid="10"/>
                                        </p:tgtEl>
                                        <p:attrNameLst>
                                          <p:attrName>ppt_x</p:attrName>
                                        </p:attrNameLst>
                                      </p:cBhvr>
                                      <p:tavLst>
                                        <p:tav tm="0">
                                          <p:val>
                                            <p:strVal val="#ppt_x"/>
                                          </p:val>
                                        </p:tav>
                                        <p:tav tm="100000">
                                          <p:val>
                                            <p:strVal val="#ppt_x"/>
                                          </p:val>
                                        </p:tav>
                                      </p:tavLst>
                                    </p:anim>
                                    <p:anim calcmode="lin" valueType="num">
                                      <p:cBhvr>
                                        <p:cTn id="19" dur="2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200"/>
                                        <p:tgtEl>
                                          <p:spTgt spid="6"/>
                                        </p:tgtEl>
                                      </p:cBhvr>
                                    </p:animEffect>
                                  </p:childTnLst>
                                </p:cTn>
                              </p:par>
                            </p:childTnLst>
                          </p:cTn>
                        </p:par>
                        <p:par>
                          <p:cTn id="29" fill="hold">
                            <p:stCondLst>
                              <p:cond delay="700"/>
                            </p:stCondLst>
                            <p:childTnLst>
                              <p:par>
                                <p:cTn id="30" presetID="22" presetClass="entr" presetSubtype="2"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right)">
                                      <p:cBhvr>
                                        <p:cTn id="32" dur="500"/>
                                        <p:tgtEl>
                                          <p:spTgt spid="18"/>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22" presetClass="entr" presetSubtype="8"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par>
                                <p:cTn id="39" presetID="22" presetClass="entr" presetSubtype="1"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200"/>
                                        <p:tgtEl>
                                          <p:spTgt spid="22"/>
                                        </p:tgtEl>
                                      </p:cBhvr>
                                    </p:animEffect>
                                  </p:childTnLst>
                                </p:cTn>
                              </p:par>
                            </p:childTnLst>
                          </p:cTn>
                        </p:par>
                        <p:par>
                          <p:cTn id="51" fill="hold">
                            <p:stCondLst>
                              <p:cond delay="700"/>
                            </p:stCondLst>
                            <p:childTnLst>
                              <p:par>
                                <p:cTn id="52" presetID="22" presetClass="entr" presetSubtype="4"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par>
                                <p:cTn id="55" presetID="22" presetClass="entr" presetSubtype="8"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left)">
                                      <p:cBhvr>
                                        <p:cTn id="57" dur="500"/>
                                        <p:tgtEl>
                                          <p:spTgt spid="21"/>
                                        </p:tgtEl>
                                      </p:cBhvr>
                                    </p:animEffect>
                                  </p:childTnLst>
                                </p:cTn>
                              </p:par>
                              <p:par>
                                <p:cTn id="58" presetID="22" presetClass="entr" presetSubtype="1"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up)">
                                      <p:cBhvr>
                                        <p:cTn id="60" dur="500"/>
                                        <p:tgtEl>
                                          <p:spTgt spid="16"/>
                                        </p:tgtEl>
                                      </p:cBhvr>
                                    </p:animEffect>
                                  </p:childTnLst>
                                </p:cTn>
                              </p:par>
                              <p:par>
                                <p:cTn id="61" presetID="22" presetClass="entr" presetSubtype="2"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right)">
                                      <p:cBhvr>
                                        <p:cTn id="6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6"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087" y="1"/>
            <a:ext cx="10515600" cy="1342848"/>
          </a:xfrm>
        </p:spPr>
        <p:txBody>
          <a:bodyPr>
            <a:normAutofit/>
          </a:bodyPr>
          <a:lstStyle/>
          <a:p>
            <a:r>
              <a:rPr lang="en-US" altLang="zh-CN" dirty="0">
                <a:latin typeface="+mn-lt"/>
              </a:rPr>
              <a:t>Training</a:t>
            </a:r>
            <a:r>
              <a:rPr lang="zh-CN" altLang="en-US" dirty="0">
                <a:latin typeface="+mn-lt"/>
              </a:rPr>
              <a:t> </a:t>
            </a:r>
            <a:r>
              <a:rPr lang="en-US" altLang="zh-CN" dirty="0">
                <a:latin typeface="+mn-lt"/>
              </a:rPr>
              <a:t>a</a:t>
            </a:r>
            <a:r>
              <a:rPr lang="zh-CN" altLang="en-US" dirty="0">
                <a:latin typeface="+mn-lt"/>
              </a:rPr>
              <a:t> </a:t>
            </a:r>
            <a:r>
              <a:rPr lang="en-US" altLang="zh-CN" dirty="0">
                <a:latin typeface="+mn-lt"/>
              </a:rPr>
              <a:t>Neural</a:t>
            </a:r>
            <a:r>
              <a:rPr lang="zh-CN" altLang="en-US" dirty="0">
                <a:latin typeface="+mn-lt"/>
              </a:rPr>
              <a:t> </a:t>
            </a:r>
            <a:r>
              <a:rPr lang="en-US" altLang="zh-CN" dirty="0">
                <a:latin typeface="+mn-lt"/>
              </a:rPr>
              <a:t>Net</a:t>
            </a:r>
            <a:endParaRPr lang="en-US" dirty="0">
              <a:latin typeface="+mn-lt"/>
            </a:endParaRPr>
          </a:p>
        </p:txBody>
      </p:sp>
      <p:pic>
        <p:nvPicPr>
          <p:cNvPr id="4" name="Picture 2" descr="http://www.embedded-vision.com/sites/default/files/technical-articles/FPGAsNeuralNetworks/Figur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362" y="1807957"/>
            <a:ext cx="3986007" cy="149607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8503539" y="2422167"/>
            <a:ext cx="1671203" cy="2645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751"/>
              </a:spcBef>
              <a:buNone/>
            </a:pPr>
            <a:r>
              <a:rPr lang="en-US" sz="2000" dirty="0">
                <a:solidFill>
                  <a:schemeClr val="bg1">
                    <a:lumMod val="65000"/>
                  </a:schemeClr>
                </a:solidFill>
              </a:rPr>
              <a:t>“Beacon Hill”</a:t>
            </a:r>
          </a:p>
        </p:txBody>
      </p:sp>
      <p:pic>
        <p:nvPicPr>
          <p:cNvPr id="12" name="Picture 4" descr="http://localhost:8000/Dropbox/thesis/img/boston/42.352631,-71.0810641576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2143" y="2193674"/>
            <a:ext cx="1327472" cy="995604"/>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a:off x="2000097" y="1845439"/>
            <a:ext cx="1671203" cy="2645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751"/>
              </a:spcBef>
              <a:buNone/>
            </a:pPr>
            <a:r>
              <a:rPr lang="en-US" sz="2000" dirty="0">
                <a:solidFill>
                  <a:schemeClr val="bg1">
                    <a:lumMod val="65000"/>
                  </a:schemeClr>
                </a:solidFill>
              </a:rPr>
              <a:t>“Beacon Hill”</a:t>
            </a:r>
          </a:p>
        </p:txBody>
      </p:sp>
      <p:sp>
        <p:nvSpPr>
          <p:cNvPr id="14" name="Right Brace 13"/>
          <p:cNvSpPr/>
          <p:nvPr/>
        </p:nvSpPr>
        <p:spPr>
          <a:xfrm>
            <a:off x="3588649" y="1936551"/>
            <a:ext cx="69601" cy="1252727"/>
          </a:xfrm>
          <a:prstGeom prst="rightBrace">
            <a:avLst/>
          </a:prstGeom>
          <a:ln w="19050">
            <a:solidFill>
              <a:schemeClr val="bg1">
                <a:lumMod val="65000"/>
              </a:schemeClr>
            </a:solidFill>
          </a:ln>
          <a:effectLst/>
        </p:spPr>
        <p:style>
          <a:lnRef idx="1">
            <a:schemeClr val="dk1"/>
          </a:lnRef>
          <a:fillRef idx="0">
            <a:schemeClr val="dk1"/>
          </a:fillRef>
          <a:effectRef idx="0">
            <a:schemeClr val="dk1"/>
          </a:effectRef>
          <a:fontRef idx="minor">
            <a:schemeClr val="tx1"/>
          </a:fontRef>
        </p:style>
        <p:txBody>
          <a:bodyPr rtlCol="0" anchor="ctr"/>
          <a:lstStyle/>
          <a:p>
            <a:pPr algn="ctr"/>
            <a:endParaRPr lang="en-US" sz="1351"/>
          </a:p>
        </p:txBody>
      </p:sp>
      <p:cxnSp>
        <p:nvCxnSpPr>
          <p:cNvPr id="15" name="Straight Arrow Connector 14"/>
          <p:cNvCxnSpPr>
            <a:stCxn id="14" idx="1"/>
            <a:endCxn id="4" idx="1"/>
          </p:cNvCxnSpPr>
          <p:nvPr/>
        </p:nvCxnSpPr>
        <p:spPr>
          <a:xfrm flipV="1">
            <a:off x="3658250" y="2555995"/>
            <a:ext cx="418111" cy="692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7" name="Straight Arrow Connector 16"/>
          <p:cNvCxnSpPr>
            <a:stCxn id="4" idx="3"/>
            <a:endCxn id="9" idx="1"/>
          </p:cNvCxnSpPr>
          <p:nvPr/>
        </p:nvCxnSpPr>
        <p:spPr>
          <a:xfrm flipV="1">
            <a:off x="8062368" y="2554430"/>
            <a:ext cx="441173" cy="1567"/>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9" name="Content Placeholder 2"/>
          <p:cNvSpPr txBox="1">
            <a:spLocks/>
          </p:cNvSpPr>
          <p:nvPr/>
        </p:nvSpPr>
        <p:spPr>
          <a:xfrm>
            <a:off x="2249857" y="3487435"/>
            <a:ext cx="1408393" cy="3729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751"/>
              </a:spcBef>
              <a:buNone/>
            </a:pPr>
            <a:r>
              <a:rPr lang="en-US" sz="1400" dirty="0"/>
              <a:t>Image + Label</a:t>
            </a:r>
          </a:p>
        </p:txBody>
      </p:sp>
      <p:sp>
        <p:nvSpPr>
          <p:cNvPr id="20" name="Content Placeholder 2"/>
          <p:cNvSpPr txBox="1">
            <a:spLocks/>
          </p:cNvSpPr>
          <p:nvPr/>
        </p:nvSpPr>
        <p:spPr>
          <a:xfrm>
            <a:off x="8660264" y="3487435"/>
            <a:ext cx="1709376" cy="367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751"/>
              </a:spcBef>
              <a:buNone/>
            </a:pPr>
            <a:r>
              <a:rPr lang="en-US" sz="1400" dirty="0"/>
              <a:t>Predicted label</a:t>
            </a:r>
          </a:p>
        </p:txBody>
      </p:sp>
      <p:sp>
        <p:nvSpPr>
          <p:cNvPr id="23" name="Content Placeholder 2"/>
          <p:cNvSpPr txBox="1">
            <a:spLocks/>
          </p:cNvSpPr>
          <p:nvPr/>
        </p:nvSpPr>
        <p:spPr>
          <a:xfrm>
            <a:off x="7370956" y="3494457"/>
            <a:ext cx="998768" cy="367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751"/>
              </a:spcBef>
              <a:buNone/>
            </a:pPr>
            <a:r>
              <a:rPr lang="en-US" sz="1400" dirty="0"/>
              <a:t>Features</a:t>
            </a:r>
          </a:p>
        </p:txBody>
      </p:sp>
      <p:cxnSp>
        <p:nvCxnSpPr>
          <p:cNvPr id="26" name="Straight Arrow Connector 25"/>
          <p:cNvCxnSpPr/>
          <p:nvPr/>
        </p:nvCxnSpPr>
        <p:spPr>
          <a:xfrm flipV="1">
            <a:off x="2821259" y="3304031"/>
            <a:ext cx="0" cy="183404"/>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8" name="Straight Arrow Connector 27"/>
          <p:cNvCxnSpPr/>
          <p:nvPr/>
        </p:nvCxnSpPr>
        <p:spPr>
          <a:xfrm flipH="1" flipV="1">
            <a:off x="7750097" y="3055434"/>
            <a:ext cx="7435" cy="375799"/>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0" name="Straight Arrow Connector 29"/>
          <p:cNvCxnSpPr/>
          <p:nvPr/>
        </p:nvCxnSpPr>
        <p:spPr>
          <a:xfrm flipH="1" flipV="1">
            <a:off x="9339140" y="3055434"/>
            <a:ext cx="7435" cy="375799"/>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31" name="TextBox 30"/>
          <p:cNvSpPr txBox="1"/>
          <p:nvPr/>
        </p:nvSpPr>
        <p:spPr>
          <a:xfrm>
            <a:off x="398087" y="4521878"/>
            <a:ext cx="10515600" cy="1846659"/>
          </a:xfrm>
          <a:prstGeom prst="rect">
            <a:avLst/>
          </a:prstGeom>
          <a:noFill/>
        </p:spPr>
        <p:txBody>
          <a:bodyPr wrap="square" rtlCol="0">
            <a:spAutoFit/>
          </a:bodyPr>
          <a:lstStyle/>
          <a:p>
            <a:pPr marL="285744" indent="-285744">
              <a:buFontTx/>
              <a:buChar char="-"/>
            </a:pPr>
            <a:r>
              <a:rPr lang="en-US" sz="2400" dirty="0"/>
              <a:t>2/3 training, 1/6 validation, 1/6 testing random split</a:t>
            </a:r>
          </a:p>
          <a:p>
            <a:pPr marL="285744" indent="-285744">
              <a:buFontTx/>
              <a:buChar char="-"/>
            </a:pPr>
            <a:r>
              <a:rPr lang="en-US" sz="2400" dirty="0"/>
              <a:t>Training target: Neighborhood Name </a:t>
            </a:r>
            <a:r>
              <a:rPr lang="en-US" sz="2400" dirty="0">
                <a:solidFill>
                  <a:schemeClr val="tx1">
                    <a:lumMod val="50000"/>
                    <a:lumOff val="50000"/>
                  </a:schemeClr>
                </a:solidFill>
              </a:rPr>
              <a:t>(from Zillow neighborhood boundary data)</a:t>
            </a:r>
          </a:p>
          <a:p>
            <a:pPr marL="285744" indent="-285744">
              <a:buFontTx/>
              <a:buChar char="-"/>
            </a:pPr>
            <a:r>
              <a:rPr lang="en-US" sz="2400" dirty="0" err="1"/>
              <a:t>AlexNet</a:t>
            </a:r>
            <a:r>
              <a:rPr lang="en-US" sz="2400" dirty="0"/>
              <a:t> </a:t>
            </a:r>
            <a:r>
              <a:rPr lang="en-US" sz="2400" dirty="0" err="1"/>
              <a:t>architcture</a:t>
            </a:r>
            <a:r>
              <a:rPr lang="en-US" sz="2400" dirty="0"/>
              <a:t> </a:t>
            </a:r>
            <a:r>
              <a:rPr lang="en-US" sz="2400" dirty="0">
                <a:solidFill>
                  <a:schemeClr val="tx1">
                    <a:lumMod val="50000"/>
                    <a:lumOff val="50000"/>
                  </a:schemeClr>
                </a:solidFill>
              </a:rPr>
              <a:t>(with modified output layer)</a:t>
            </a:r>
          </a:p>
          <a:p>
            <a:pPr marL="285744" indent="-285744">
              <a:buFontTx/>
              <a:buChar char="-"/>
            </a:pPr>
            <a:r>
              <a:rPr lang="en-US" sz="2400" dirty="0" err="1"/>
              <a:t>MatConvNet</a:t>
            </a:r>
            <a:r>
              <a:rPr lang="en-US" sz="2400" dirty="0"/>
              <a:t> framework</a:t>
            </a:r>
          </a:p>
          <a:p>
            <a:endParaRPr lang="en-US" dirty="0"/>
          </a:p>
        </p:txBody>
      </p:sp>
    </p:spTree>
    <p:extLst>
      <p:ext uri="{BB962C8B-B14F-4D97-AF65-F5344CB8AC3E}">
        <p14:creationId xmlns:p14="http://schemas.microsoft.com/office/powerpoint/2010/main" val="3731946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061" y="-7633"/>
            <a:ext cx="10515600" cy="1230188"/>
          </a:xfrm>
        </p:spPr>
        <p:txBody>
          <a:bodyPr>
            <a:normAutofit/>
          </a:bodyPr>
          <a:lstStyle/>
          <a:p>
            <a:r>
              <a:rPr lang="en-US" dirty="0">
                <a:latin typeface="+mn-lt"/>
              </a:rPr>
              <a:t>What was NOT learned </a:t>
            </a:r>
            <a:r>
              <a:rPr lang="mr-IN" dirty="0">
                <a:latin typeface="+mn-lt"/>
              </a:rPr>
              <a:t>–</a:t>
            </a:r>
            <a:r>
              <a:rPr lang="en-US" dirty="0">
                <a:latin typeface="+mn-lt"/>
              </a:rPr>
              <a:t> undistinguishable categories</a:t>
            </a: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602" y="1441935"/>
            <a:ext cx="3166241" cy="3113281"/>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9378" y="1441935"/>
            <a:ext cx="1341443" cy="1370816"/>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8228" y="1441935"/>
            <a:ext cx="1351235" cy="1370816"/>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071" y="1441935"/>
            <a:ext cx="1351235" cy="1370816"/>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2115" y="3100000"/>
            <a:ext cx="1351233" cy="1361025"/>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90971" y="3102738"/>
            <a:ext cx="1361024" cy="1370816"/>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09071" y="3102738"/>
            <a:ext cx="1351235" cy="1370816"/>
          </a:xfrm>
          <a:prstGeom prst="rect">
            <a:avLst/>
          </a:prstGeom>
        </p:spPr>
      </p:pic>
      <p:sp>
        <p:nvSpPr>
          <p:cNvPr id="32" name="TextBox 31"/>
          <p:cNvSpPr txBox="1"/>
          <p:nvPr/>
        </p:nvSpPr>
        <p:spPr>
          <a:xfrm>
            <a:off x="6549374" y="2747613"/>
            <a:ext cx="1341443" cy="307777"/>
          </a:xfrm>
          <a:prstGeom prst="rect">
            <a:avLst/>
          </a:prstGeom>
          <a:noFill/>
        </p:spPr>
        <p:txBody>
          <a:bodyPr wrap="square" rtlCol="0">
            <a:spAutoFit/>
          </a:bodyPr>
          <a:lstStyle/>
          <a:p>
            <a:r>
              <a:rPr lang="en-US" sz="1400" dirty="0" err="1">
                <a:solidFill>
                  <a:schemeClr val="tx1">
                    <a:lumMod val="50000"/>
                    <a:lumOff val="50000"/>
                  </a:schemeClr>
                </a:solidFill>
              </a:rPr>
              <a:t>n_clusters</a:t>
            </a:r>
            <a:r>
              <a:rPr lang="en-US" sz="1400" dirty="0">
                <a:solidFill>
                  <a:schemeClr val="tx1">
                    <a:lumMod val="50000"/>
                    <a:lumOff val="50000"/>
                  </a:schemeClr>
                </a:solidFill>
              </a:rPr>
              <a:t>=2</a:t>
            </a:r>
          </a:p>
        </p:txBody>
      </p:sp>
      <p:sp>
        <p:nvSpPr>
          <p:cNvPr id="33" name="TextBox 32"/>
          <p:cNvSpPr txBox="1"/>
          <p:nvPr/>
        </p:nvSpPr>
        <p:spPr>
          <a:xfrm>
            <a:off x="8285488" y="2747614"/>
            <a:ext cx="1341443" cy="307777"/>
          </a:xfrm>
          <a:prstGeom prst="rect">
            <a:avLst/>
          </a:prstGeom>
          <a:noFill/>
        </p:spPr>
        <p:txBody>
          <a:bodyPr wrap="square" rtlCol="0">
            <a:spAutoFit/>
          </a:bodyPr>
          <a:lstStyle/>
          <a:p>
            <a:r>
              <a:rPr lang="en-US" sz="1400" dirty="0" err="1">
                <a:solidFill>
                  <a:schemeClr val="tx1">
                    <a:lumMod val="50000"/>
                    <a:lumOff val="50000"/>
                  </a:schemeClr>
                </a:solidFill>
              </a:rPr>
              <a:t>n_clusters</a:t>
            </a:r>
            <a:r>
              <a:rPr lang="en-US" sz="1400" dirty="0">
                <a:solidFill>
                  <a:schemeClr val="tx1">
                    <a:lumMod val="50000"/>
                    <a:lumOff val="50000"/>
                  </a:schemeClr>
                </a:solidFill>
              </a:rPr>
              <a:t>=3</a:t>
            </a:r>
          </a:p>
        </p:txBody>
      </p:sp>
      <p:sp>
        <p:nvSpPr>
          <p:cNvPr id="34" name="TextBox 33"/>
          <p:cNvSpPr txBox="1"/>
          <p:nvPr/>
        </p:nvSpPr>
        <p:spPr>
          <a:xfrm>
            <a:off x="9992012" y="2747614"/>
            <a:ext cx="1341443" cy="307777"/>
          </a:xfrm>
          <a:prstGeom prst="rect">
            <a:avLst/>
          </a:prstGeom>
          <a:noFill/>
        </p:spPr>
        <p:txBody>
          <a:bodyPr wrap="square" rtlCol="0">
            <a:spAutoFit/>
          </a:bodyPr>
          <a:lstStyle/>
          <a:p>
            <a:r>
              <a:rPr lang="en-US" sz="1400" dirty="0" err="1">
                <a:solidFill>
                  <a:schemeClr val="tx1">
                    <a:lumMod val="50000"/>
                    <a:lumOff val="50000"/>
                  </a:schemeClr>
                </a:solidFill>
              </a:rPr>
              <a:t>n_clusters</a:t>
            </a:r>
            <a:r>
              <a:rPr lang="en-US" sz="1400" dirty="0">
                <a:solidFill>
                  <a:schemeClr val="tx1">
                    <a:lumMod val="50000"/>
                    <a:lumOff val="50000"/>
                  </a:schemeClr>
                </a:solidFill>
              </a:rPr>
              <a:t>=4</a:t>
            </a:r>
          </a:p>
        </p:txBody>
      </p:sp>
      <p:sp>
        <p:nvSpPr>
          <p:cNvPr id="35" name="TextBox 34"/>
          <p:cNvSpPr txBox="1"/>
          <p:nvPr/>
        </p:nvSpPr>
        <p:spPr>
          <a:xfrm>
            <a:off x="6563690" y="4388575"/>
            <a:ext cx="1341443" cy="307777"/>
          </a:xfrm>
          <a:prstGeom prst="rect">
            <a:avLst/>
          </a:prstGeom>
          <a:noFill/>
        </p:spPr>
        <p:txBody>
          <a:bodyPr wrap="square" rtlCol="0">
            <a:spAutoFit/>
          </a:bodyPr>
          <a:lstStyle/>
          <a:p>
            <a:r>
              <a:rPr lang="en-US" sz="1400" dirty="0" err="1">
                <a:solidFill>
                  <a:schemeClr val="tx1">
                    <a:lumMod val="50000"/>
                    <a:lumOff val="50000"/>
                  </a:schemeClr>
                </a:solidFill>
              </a:rPr>
              <a:t>n_clusters</a:t>
            </a:r>
            <a:r>
              <a:rPr lang="en-US" sz="1400" dirty="0">
                <a:solidFill>
                  <a:schemeClr val="tx1">
                    <a:lumMod val="50000"/>
                    <a:lumOff val="50000"/>
                  </a:schemeClr>
                </a:solidFill>
              </a:rPr>
              <a:t>=5</a:t>
            </a:r>
          </a:p>
        </p:txBody>
      </p:sp>
      <p:sp>
        <p:nvSpPr>
          <p:cNvPr id="36" name="TextBox 35"/>
          <p:cNvSpPr txBox="1"/>
          <p:nvPr/>
        </p:nvSpPr>
        <p:spPr>
          <a:xfrm>
            <a:off x="8285488" y="4406158"/>
            <a:ext cx="1341443" cy="307777"/>
          </a:xfrm>
          <a:prstGeom prst="rect">
            <a:avLst/>
          </a:prstGeom>
          <a:noFill/>
        </p:spPr>
        <p:txBody>
          <a:bodyPr wrap="square" rtlCol="0">
            <a:spAutoFit/>
          </a:bodyPr>
          <a:lstStyle/>
          <a:p>
            <a:r>
              <a:rPr lang="en-US" sz="1400" dirty="0" err="1">
                <a:solidFill>
                  <a:schemeClr val="tx1">
                    <a:lumMod val="50000"/>
                    <a:lumOff val="50000"/>
                  </a:schemeClr>
                </a:solidFill>
              </a:rPr>
              <a:t>n_clusters</a:t>
            </a:r>
            <a:r>
              <a:rPr lang="en-US" sz="1400" dirty="0">
                <a:solidFill>
                  <a:schemeClr val="tx1">
                    <a:lumMod val="50000"/>
                    <a:lumOff val="50000"/>
                  </a:schemeClr>
                </a:solidFill>
              </a:rPr>
              <a:t>=6</a:t>
            </a:r>
          </a:p>
        </p:txBody>
      </p:sp>
      <p:sp>
        <p:nvSpPr>
          <p:cNvPr id="37" name="TextBox 36"/>
          <p:cNvSpPr txBox="1"/>
          <p:nvPr/>
        </p:nvSpPr>
        <p:spPr>
          <a:xfrm>
            <a:off x="9992012" y="4406158"/>
            <a:ext cx="1341443" cy="307777"/>
          </a:xfrm>
          <a:prstGeom prst="rect">
            <a:avLst/>
          </a:prstGeom>
          <a:noFill/>
        </p:spPr>
        <p:txBody>
          <a:bodyPr wrap="square" rtlCol="0">
            <a:spAutoFit/>
          </a:bodyPr>
          <a:lstStyle/>
          <a:p>
            <a:r>
              <a:rPr lang="en-US" sz="1400" dirty="0" err="1">
                <a:solidFill>
                  <a:schemeClr val="tx1">
                    <a:lumMod val="50000"/>
                    <a:lumOff val="50000"/>
                  </a:schemeClr>
                </a:solidFill>
              </a:rPr>
              <a:t>n_clusters</a:t>
            </a:r>
            <a:r>
              <a:rPr lang="en-US" sz="1400" dirty="0">
                <a:solidFill>
                  <a:schemeClr val="tx1">
                    <a:lumMod val="50000"/>
                    <a:lumOff val="50000"/>
                  </a:schemeClr>
                </a:solidFill>
              </a:rPr>
              <a:t>=7</a:t>
            </a:r>
          </a:p>
        </p:txBody>
      </p:sp>
      <p:sp>
        <p:nvSpPr>
          <p:cNvPr id="3" name="TextBox 2"/>
          <p:cNvSpPr txBox="1"/>
          <p:nvPr/>
        </p:nvSpPr>
        <p:spPr>
          <a:xfrm>
            <a:off x="451602" y="1023060"/>
            <a:ext cx="5528727" cy="400110"/>
          </a:xfrm>
          <a:prstGeom prst="rect">
            <a:avLst/>
          </a:prstGeom>
          <a:noFill/>
        </p:spPr>
        <p:txBody>
          <a:bodyPr wrap="square" rtlCol="0">
            <a:spAutoFit/>
          </a:bodyPr>
          <a:lstStyle/>
          <a:p>
            <a:r>
              <a:rPr lang="en-US" sz="2000" dirty="0">
                <a:solidFill>
                  <a:schemeClr val="bg1">
                    <a:lumMod val="50000"/>
                  </a:schemeClr>
                </a:solidFill>
              </a:rPr>
              <a:t>Confusion matrix, classes sorted by affinity</a:t>
            </a:r>
          </a:p>
        </p:txBody>
      </p:sp>
      <p:sp>
        <p:nvSpPr>
          <p:cNvPr id="38" name="TextBox 37"/>
          <p:cNvSpPr txBox="1"/>
          <p:nvPr/>
        </p:nvSpPr>
        <p:spPr>
          <a:xfrm>
            <a:off x="6549374" y="1023061"/>
            <a:ext cx="5045842" cy="400110"/>
          </a:xfrm>
          <a:prstGeom prst="rect">
            <a:avLst/>
          </a:prstGeom>
          <a:noFill/>
        </p:spPr>
        <p:txBody>
          <a:bodyPr wrap="square" rtlCol="0">
            <a:spAutoFit/>
          </a:bodyPr>
          <a:lstStyle/>
          <a:p>
            <a:r>
              <a:rPr lang="en-US" sz="2000" dirty="0">
                <a:solidFill>
                  <a:schemeClr val="bg1">
                    <a:lumMod val="50000"/>
                  </a:schemeClr>
                </a:solidFill>
              </a:rPr>
              <a:t>Neighborhood affinity clusters</a:t>
            </a:r>
          </a:p>
        </p:txBody>
      </p:sp>
      <p:sp>
        <p:nvSpPr>
          <p:cNvPr id="39" name="TextBox 38"/>
          <p:cNvSpPr txBox="1"/>
          <p:nvPr/>
        </p:nvSpPr>
        <p:spPr>
          <a:xfrm>
            <a:off x="410061" y="4796053"/>
            <a:ext cx="11636165" cy="1938992"/>
          </a:xfrm>
          <a:prstGeom prst="rect">
            <a:avLst/>
          </a:prstGeom>
          <a:noFill/>
        </p:spPr>
        <p:txBody>
          <a:bodyPr wrap="square" rtlCol="0">
            <a:spAutoFit/>
          </a:bodyPr>
          <a:lstStyle/>
          <a:p>
            <a:r>
              <a:rPr lang="en-US" sz="2400" dirty="0"/>
              <a:t>Neighborhood-based classification not good enough. Unable to detect:</a:t>
            </a:r>
          </a:p>
          <a:p>
            <a:pPr marL="342900" indent="-342900">
              <a:buFontTx/>
              <a:buChar char="-"/>
            </a:pPr>
            <a:r>
              <a:rPr lang="en-US" sz="2400" dirty="0"/>
              <a:t>In-class inconsistency</a:t>
            </a:r>
          </a:p>
          <a:p>
            <a:pPr marL="342900" indent="-342900">
              <a:buFontTx/>
              <a:buChar char="-"/>
            </a:pPr>
            <a:r>
              <a:rPr lang="en-US" sz="2400" dirty="0"/>
              <a:t>Inter-class similarity</a:t>
            </a:r>
          </a:p>
          <a:p>
            <a:pPr marL="342900" indent="-342900">
              <a:buFontTx/>
              <a:buChar char="-"/>
            </a:pPr>
            <a:r>
              <a:rPr lang="en-US" sz="2400" dirty="0"/>
              <a:t>Artificial boundaries</a:t>
            </a:r>
          </a:p>
          <a:p>
            <a:pPr marL="342900" indent="-342900">
              <a:buFontTx/>
              <a:buChar char="-"/>
            </a:pPr>
            <a:endParaRPr lang="en-US" sz="2400" dirty="0"/>
          </a:p>
        </p:txBody>
      </p:sp>
    </p:spTree>
    <p:extLst>
      <p:ext uri="{BB962C8B-B14F-4D97-AF65-F5344CB8AC3E}">
        <p14:creationId xmlns:p14="http://schemas.microsoft.com/office/powerpoint/2010/main" val="3164324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086" y="0"/>
            <a:ext cx="11654215" cy="1196283"/>
          </a:xfrm>
        </p:spPr>
        <p:txBody>
          <a:bodyPr/>
          <a:lstStyle/>
          <a:p>
            <a:r>
              <a:rPr lang="en-US" dirty="0">
                <a:latin typeface="+mn-lt"/>
              </a:rPr>
              <a:t>Discovering Perceptual Neighborhoods</a:t>
            </a:r>
          </a:p>
        </p:txBody>
      </p:sp>
      <p:sp>
        <p:nvSpPr>
          <p:cNvPr id="3" name="TextBox 2"/>
          <p:cNvSpPr txBox="1"/>
          <p:nvPr/>
        </p:nvSpPr>
        <p:spPr>
          <a:xfrm>
            <a:off x="863671" y="1191080"/>
            <a:ext cx="10334416" cy="461665"/>
          </a:xfrm>
          <a:prstGeom prst="rect">
            <a:avLst/>
          </a:prstGeom>
          <a:noFill/>
        </p:spPr>
        <p:txBody>
          <a:bodyPr wrap="square" rtlCol="0">
            <a:spAutoFit/>
          </a:bodyPr>
          <a:lstStyle/>
          <a:p>
            <a:r>
              <a:rPr lang="en-US" sz="2400" dirty="0"/>
              <a:t>Bottom-up approach to identify visually similar regions, based on image features. </a:t>
            </a:r>
          </a:p>
        </p:txBody>
      </p:sp>
      <p:sp>
        <p:nvSpPr>
          <p:cNvPr id="7" name="Content Placeholder 6"/>
          <p:cNvSpPr>
            <a:spLocks noGrp="1"/>
          </p:cNvSpPr>
          <p:nvPr>
            <p:ph idx="1"/>
          </p:nvPr>
        </p:nvSpPr>
        <p:spPr>
          <a:xfrm>
            <a:off x="712605" y="4588813"/>
            <a:ext cx="10485482" cy="1496627"/>
          </a:xfrm>
        </p:spPr>
        <p:txBody>
          <a:bodyPr/>
          <a:lstStyle/>
          <a:p>
            <a:r>
              <a:rPr lang="en-US" sz="2400" dirty="0">
                <a:solidFill>
                  <a:schemeClr val="tx1"/>
                </a:solidFill>
              </a:rPr>
              <a:t>However, inspecting spatial distributions of these features via simple mapping becomes difficult.</a:t>
            </a:r>
          </a:p>
          <a:p>
            <a:r>
              <a:rPr lang="en-US" altLang="zh-CN" sz="2400" dirty="0">
                <a:solidFill>
                  <a:schemeClr val="tx1"/>
                </a:solidFill>
              </a:rPr>
              <a:t>Solution:</a:t>
            </a:r>
            <a:r>
              <a:rPr lang="zh-CN" altLang="en-US" sz="2400" dirty="0">
                <a:solidFill>
                  <a:schemeClr val="tx1"/>
                </a:solidFill>
              </a:rPr>
              <a:t> </a:t>
            </a:r>
            <a:r>
              <a:rPr lang="en-US" sz="2400" dirty="0">
                <a:solidFill>
                  <a:schemeClr val="tx1"/>
                </a:solidFill>
              </a:rPr>
              <a:t> </a:t>
            </a:r>
            <a:r>
              <a:rPr lang="en-US" altLang="zh-CN" sz="2400" dirty="0">
                <a:solidFill>
                  <a:schemeClr val="tx1"/>
                </a:solidFill>
              </a:rPr>
              <a:t>unsupervised</a:t>
            </a:r>
            <a:r>
              <a:rPr lang="zh-CN" altLang="en-US" sz="2400" dirty="0">
                <a:solidFill>
                  <a:schemeClr val="tx1"/>
                </a:solidFill>
              </a:rPr>
              <a:t> </a:t>
            </a:r>
            <a:r>
              <a:rPr lang="en-US" altLang="zh-CN" sz="2400" dirty="0">
                <a:solidFill>
                  <a:schemeClr val="tx1"/>
                </a:solidFill>
              </a:rPr>
              <a:t>learning</a:t>
            </a:r>
            <a:r>
              <a:rPr lang="zh-CN" altLang="en-US" sz="2400" dirty="0">
                <a:solidFill>
                  <a:schemeClr val="tx1"/>
                </a:solidFill>
              </a:rPr>
              <a:t> </a:t>
            </a:r>
            <a:r>
              <a:rPr lang="en-US" altLang="zh-CN" sz="2400" dirty="0">
                <a:solidFill>
                  <a:schemeClr val="tx1"/>
                </a:solidFill>
              </a:rPr>
              <a:t>on</a:t>
            </a:r>
            <a:r>
              <a:rPr lang="zh-CN" altLang="en-US" sz="2400" dirty="0">
                <a:solidFill>
                  <a:schemeClr val="tx1"/>
                </a:solidFill>
              </a:rPr>
              <a:t> </a:t>
            </a:r>
            <a:r>
              <a:rPr lang="en-US" altLang="zh-CN" sz="2400" dirty="0">
                <a:solidFill>
                  <a:schemeClr val="tx1"/>
                </a:solidFill>
              </a:rPr>
              <a:t>feature</a:t>
            </a:r>
            <a:r>
              <a:rPr lang="zh-CN" altLang="en-US" sz="2400" dirty="0">
                <a:solidFill>
                  <a:schemeClr val="tx1"/>
                </a:solidFill>
              </a:rPr>
              <a:t> </a:t>
            </a:r>
            <a:r>
              <a:rPr lang="en-US" altLang="zh-CN" sz="2400" dirty="0">
                <a:solidFill>
                  <a:schemeClr val="tx1"/>
                </a:solidFill>
              </a:rPr>
              <a:t>vectors</a:t>
            </a:r>
            <a:r>
              <a:rPr lang="zh-CN" altLang="en-US" sz="2400" dirty="0">
                <a:solidFill>
                  <a:schemeClr val="tx1"/>
                </a:solidFill>
              </a:rPr>
              <a:t> </a:t>
            </a:r>
            <a:r>
              <a:rPr lang="en-US" altLang="zh-CN" sz="2400" dirty="0">
                <a:solidFill>
                  <a:schemeClr val="tx1"/>
                </a:solidFill>
              </a:rPr>
              <a:t>&amp;</a:t>
            </a:r>
            <a:r>
              <a:rPr lang="zh-CN" altLang="en-US" sz="2400" dirty="0">
                <a:solidFill>
                  <a:schemeClr val="tx1"/>
                </a:solidFill>
              </a:rPr>
              <a:t> </a:t>
            </a:r>
            <a:r>
              <a:rPr lang="en-US" altLang="zh-CN" sz="2400" dirty="0">
                <a:solidFill>
                  <a:schemeClr val="tx1"/>
                </a:solidFill>
              </a:rPr>
              <a:t>exploratory</a:t>
            </a:r>
            <a:r>
              <a:rPr lang="zh-CN" altLang="en-US" sz="2400" dirty="0">
                <a:solidFill>
                  <a:schemeClr val="tx1"/>
                </a:solidFill>
              </a:rPr>
              <a:t> </a:t>
            </a:r>
            <a:r>
              <a:rPr lang="en-US" altLang="zh-CN" sz="2400" dirty="0">
                <a:solidFill>
                  <a:schemeClr val="tx1"/>
                </a:solidFill>
              </a:rPr>
              <a:t>vis</a:t>
            </a:r>
            <a:r>
              <a:rPr lang="zh-CN" altLang="en-US" sz="2400" dirty="0">
                <a:solidFill>
                  <a:schemeClr val="tx1"/>
                </a:solidFill>
              </a:rPr>
              <a:t> </a:t>
            </a:r>
            <a:r>
              <a:rPr lang="en-US" altLang="zh-CN" sz="2400" dirty="0">
                <a:solidFill>
                  <a:schemeClr val="tx1"/>
                </a:solidFill>
              </a:rPr>
              <a:t>tool</a:t>
            </a:r>
            <a:endParaRPr lang="en-US" sz="2400" dirty="0">
              <a:solidFill>
                <a:schemeClr val="tx1"/>
              </a:solidFill>
            </a:endParaRPr>
          </a:p>
          <a:p>
            <a:endParaRPr lang="en-US" dirty="0"/>
          </a:p>
        </p:txBody>
      </p:sp>
      <p:pic>
        <p:nvPicPr>
          <p:cNvPr id="8" name="Picture 2" descr="http://www.embedded-vision.com/sites/default/files/technical-articles/FPGAsNeuralNetworks/Figur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362" y="1807957"/>
            <a:ext cx="3986007" cy="149607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8503539" y="2422167"/>
            <a:ext cx="1671203" cy="2645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751"/>
              </a:spcBef>
              <a:buNone/>
            </a:pPr>
            <a:r>
              <a:rPr lang="en-US" sz="2000" dirty="0">
                <a:solidFill>
                  <a:schemeClr val="bg1">
                    <a:lumMod val="65000"/>
                  </a:schemeClr>
                </a:solidFill>
              </a:rPr>
              <a:t>“Beacon Hill”</a:t>
            </a:r>
          </a:p>
        </p:txBody>
      </p:sp>
      <p:pic>
        <p:nvPicPr>
          <p:cNvPr id="10" name="Picture 4" descr="http://localhost:8000/Dropbox/thesis/img/boston/42.352631,-71.0810641576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2143" y="2193674"/>
            <a:ext cx="1327472" cy="995604"/>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2000097" y="1845439"/>
            <a:ext cx="1671203" cy="2645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751"/>
              </a:spcBef>
              <a:buNone/>
            </a:pPr>
            <a:r>
              <a:rPr lang="en-US" sz="2000" dirty="0">
                <a:solidFill>
                  <a:schemeClr val="bg1">
                    <a:lumMod val="65000"/>
                  </a:schemeClr>
                </a:solidFill>
              </a:rPr>
              <a:t>“Beacon Hill”</a:t>
            </a:r>
          </a:p>
        </p:txBody>
      </p:sp>
      <p:sp>
        <p:nvSpPr>
          <p:cNvPr id="12" name="Right Brace 11"/>
          <p:cNvSpPr/>
          <p:nvPr/>
        </p:nvSpPr>
        <p:spPr>
          <a:xfrm>
            <a:off x="3588649" y="1936551"/>
            <a:ext cx="69601" cy="1252727"/>
          </a:xfrm>
          <a:prstGeom prst="rightBrace">
            <a:avLst/>
          </a:prstGeom>
          <a:ln w="19050">
            <a:solidFill>
              <a:schemeClr val="bg1">
                <a:lumMod val="65000"/>
              </a:schemeClr>
            </a:solidFill>
          </a:ln>
          <a:effectLst/>
        </p:spPr>
        <p:style>
          <a:lnRef idx="1">
            <a:schemeClr val="dk1"/>
          </a:lnRef>
          <a:fillRef idx="0">
            <a:schemeClr val="dk1"/>
          </a:fillRef>
          <a:effectRef idx="0">
            <a:schemeClr val="dk1"/>
          </a:effectRef>
          <a:fontRef idx="minor">
            <a:schemeClr val="tx1"/>
          </a:fontRef>
        </p:style>
        <p:txBody>
          <a:bodyPr rtlCol="0" anchor="ctr"/>
          <a:lstStyle/>
          <a:p>
            <a:pPr algn="ctr"/>
            <a:endParaRPr lang="en-US" sz="1351"/>
          </a:p>
        </p:txBody>
      </p:sp>
      <p:cxnSp>
        <p:nvCxnSpPr>
          <p:cNvPr id="13" name="Straight Arrow Connector 12"/>
          <p:cNvCxnSpPr>
            <a:endCxn id="10" idx="1"/>
          </p:cNvCxnSpPr>
          <p:nvPr/>
        </p:nvCxnSpPr>
        <p:spPr>
          <a:xfrm flipV="1">
            <a:off x="3658250" y="2555995"/>
            <a:ext cx="418111" cy="692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4" name="Straight Arrow Connector 13"/>
          <p:cNvCxnSpPr>
            <a:stCxn id="10" idx="3"/>
          </p:cNvCxnSpPr>
          <p:nvPr/>
        </p:nvCxnSpPr>
        <p:spPr>
          <a:xfrm flipV="1">
            <a:off x="8062368" y="2554430"/>
            <a:ext cx="441173" cy="1567"/>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7" name="Content Placeholder 2"/>
          <p:cNvSpPr txBox="1">
            <a:spLocks/>
          </p:cNvSpPr>
          <p:nvPr/>
        </p:nvSpPr>
        <p:spPr>
          <a:xfrm>
            <a:off x="7064994" y="3351140"/>
            <a:ext cx="1516567" cy="367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751"/>
              </a:spcBef>
              <a:buNone/>
            </a:pPr>
            <a:r>
              <a:rPr lang="en-US" sz="1400" dirty="0"/>
              <a:t>4096-dimensional feature vector</a:t>
            </a:r>
          </a:p>
        </p:txBody>
      </p:sp>
      <p:cxnSp>
        <p:nvCxnSpPr>
          <p:cNvPr id="19" name="Straight Arrow Connector 18"/>
          <p:cNvCxnSpPr/>
          <p:nvPr/>
        </p:nvCxnSpPr>
        <p:spPr>
          <a:xfrm flipV="1">
            <a:off x="7739662" y="3055433"/>
            <a:ext cx="10437" cy="285904"/>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21" name="Rectangle 20"/>
          <p:cNvSpPr/>
          <p:nvPr/>
        </p:nvSpPr>
        <p:spPr>
          <a:xfrm>
            <a:off x="7823277" y="1807959"/>
            <a:ext cx="2157065" cy="1381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48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2000"/>
                                        <p:tgtEl>
                                          <p:spTgt spid="2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7" grpId="0"/>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297" y="513"/>
            <a:ext cx="10515600" cy="1325563"/>
          </a:xfrm>
        </p:spPr>
        <p:txBody>
          <a:bodyPr/>
          <a:lstStyle/>
          <a:p>
            <a:r>
              <a:rPr lang="en-US" altLang="zh-CN" dirty="0">
                <a:latin typeface="+mn-lt"/>
              </a:rPr>
              <a:t>Agglomerative</a:t>
            </a:r>
            <a:r>
              <a:rPr lang="en-US" dirty="0">
                <a:latin typeface="+mn-lt"/>
              </a:rPr>
              <a:t> clustering of visual features </a:t>
            </a:r>
          </a:p>
        </p:txBody>
      </p:sp>
      <p:sp>
        <p:nvSpPr>
          <p:cNvPr id="3" name="Content Placeholder 2"/>
          <p:cNvSpPr>
            <a:spLocks noGrp="1"/>
          </p:cNvSpPr>
          <p:nvPr>
            <p:ph idx="1"/>
          </p:nvPr>
        </p:nvSpPr>
        <p:spPr>
          <a:xfrm>
            <a:off x="845126" y="1828801"/>
            <a:ext cx="5442241" cy="4351337"/>
          </a:xfrm>
        </p:spPr>
        <p:txBody>
          <a:bodyPr/>
          <a:lstStyle/>
          <a:p>
            <a:pPr marL="342891" indent="-342891">
              <a:buFontTx/>
              <a:buChar char="-"/>
            </a:pPr>
            <a:r>
              <a:rPr lang="en-US" sz="2400" dirty="0">
                <a:solidFill>
                  <a:schemeClr val="tx1"/>
                </a:solidFill>
              </a:rPr>
              <a:t>Agglomerative clustering</a:t>
            </a:r>
          </a:p>
          <a:p>
            <a:pPr marL="342891" indent="-342891">
              <a:buFontTx/>
              <a:buChar char="-"/>
            </a:pPr>
            <a:r>
              <a:rPr lang="en-US" sz="2400" dirty="0">
                <a:solidFill>
                  <a:schemeClr val="tx1"/>
                </a:solidFill>
              </a:rPr>
              <a:t>Parameters:</a:t>
            </a:r>
          </a:p>
          <a:p>
            <a:pPr marL="800080" lvl="1" indent="-342891">
              <a:buFontTx/>
              <a:buChar char="-"/>
            </a:pPr>
            <a:r>
              <a:rPr lang="en-US" sz="2400" dirty="0">
                <a:solidFill>
                  <a:schemeClr val="tx1"/>
                </a:solidFill>
              </a:rPr>
              <a:t>Euclidean affinity </a:t>
            </a:r>
          </a:p>
          <a:p>
            <a:pPr marL="800080" lvl="1" indent="-342891">
              <a:buFontTx/>
              <a:buChar char="-"/>
            </a:pPr>
            <a:r>
              <a:rPr lang="en-US" sz="2400" dirty="0">
                <a:solidFill>
                  <a:schemeClr val="tx1"/>
                </a:solidFill>
              </a:rPr>
              <a:t>Ward linkage (minimizes the variances of clusters being merged)</a:t>
            </a:r>
          </a:p>
          <a:p>
            <a:pPr marL="342891" indent="-342891">
              <a:buFontTx/>
              <a:buChar char="-"/>
            </a:pPr>
            <a:endParaRPr lang="en-US" dirty="0"/>
          </a:p>
        </p:txBody>
      </p:sp>
      <p:sp>
        <p:nvSpPr>
          <p:cNvPr id="4" name="TextBox 3"/>
          <p:cNvSpPr txBox="1"/>
          <p:nvPr/>
        </p:nvSpPr>
        <p:spPr>
          <a:xfrm>
            <a:off x="6782052" y="4724293"/>
            <a:ext cx="4568175" cy="1754326"/>
          </a:xfrm>
          <a:prstGeom prst="rect">
            <a:avLst/>
          </a:prstGeom>
          <a:noFill/>
        </p:spPr>
        <p:txBody>
          <a:bodyPr wrap="square" rtlCol="0">
            <a:spAutoFit/>
          </a:bodyPr>
          <a:lstStyle/>
          <a:p>
            <a:pPr>
              <a:defRPr/>
            </a:pPr>
            <a:r>
              <a:rPr lang="en-US" dirty="0"/>
              <a:t>Hierarchy-constructing process in Agglomerative Clustering.</a:t>
            </a:r>
          </a:p>
          <a:p>
            <a:pPr>
              <a:defRPr/>
            </a:pPr>
            <a:r>
              <a:rPr lang="en-US" altLang="zh-CN" dirty="0">
                <a:solidFill>
                  <a:schemeClr val="bg1">
                    <a:lumMod val="50000"/>
                  </a:schemeClr>
                </a:solidFill>
              </a:rPr>
              <a:t>ABCDE</a:t>
            </a:r>
            <a:r>
              <a:rPr lang="zh-CN" altLang="en-US" dirty="0">
                <a:solidFill>
                  <a:schemeClr val="bg1">
                    <a:lumMod val="50000"/>
                  </a:schemeClr>
                </a:solidFill>
              </a:rPr>
              <a:t> </a:t>
            </a:r>
            <a:r>
              <a:rPr lang="en-US" altLang="zh-CN" dirty="0">
                <a:solidFill>
                  <a:schemeClr val="bg1">
                    <a:lumMod val="50000"/>
                  </a:schemeClr>
                </a:solidFill>
              </a:rPr>
              <a:t>represent</a:t>
            </a:r>
            <a:r>
              <a:rPr lang="zh-CN" altLang="en-US" dirty="0">
                <a:solidFill>
                  <a:schemeClr val="bg1">
                    <a:lumMod val="50000"/>
                  </a:schemeClr>
                </a:solidFill>
              </a:rPr>
              <a:t> </a:t>
            </a:r>
            <a:r>
              <a:rPr lang="en-US" dirty="0">
                <a:solidFill>
                  <a:schemeClr val="bg1">
                    <a:lumMod val="50000"/>
                  </a:schemeClr>
                </a:solidFill>
              </a:rPr>
              <a:t>a collection of data points with different distances from each other in a one-dimensional space. </a:t>
            </a:r>
          </a:p>
          <a:p>
            <a:endParaRPr lang="en-US" dirty="0"/>
          </a:p>
        </p:txBody>
      </p:sp>
      <p:sp>
        <p:nvSpPr>
          <p:cNvPr id="6" name="Oval 5"/>
          <p:cNvSpPr/>
          <p:nvPr/>
        </p:nvSpPr>
        <p:spPr>
          <a:xfrm>
            <a:off x="6782052" y="3662475"/>
            <a:ext cx="306331" cy="3048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TextBox 7"/>
          <p:cNvSpPr txBox="1"/>
          <p:nvPr/>
        </p:nvSpPr>
        <p:spPr>
          <a:xfrm>
            <a:off x="6783583" y="4080401"/>
            <a:ext cx="304800" cy="369332"/>
          </a:xfrm>
          <a:prstGeom prst="rect">
            <a:avLst/>
          </a:prstGeom>
          <a:noFill/>
        </p:spPr>
        <p:txBody>
          <a:bodyPr wrap="square" rtlCol="0">
            <a:spAutoFit/>
          </a:bodyPr>
          <a:lstStyle/>
          <a:p>
            <a:r>
              <a:rPr lang="en-US" altLang="zh-CN"/>
              <a:t>A</a:t>
            </a:r>
            <a:endParaRPr lang="en-US"/>
          </a:p>
        </p:txBody>
      </p:sp>
      <p:sp>
        <p:nvSpPr>
          <p:cNvPr id="9" name="Oval 8"/>
          <p:cNvSpPr/>
          <p:nvPr/>
        </p:nvSpPr>
        <p:spPr>
          <a:xfrm>
            <a:off x="8367216" y="3668825"/>
            <a:ext cx="306331" cy="3048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 name="TextBox 9"/>
          <p:cNvSpPr txBox="1"/>
          <p:nvPr/>
        </p:nvSpPr>
        <p:spPr>
          <a:xfrm>
            <a:off x="8368747" y="4099243"/>
            <a:ext cx="304800" cy="369332"/>
          </a:xfrm>
          <a:prstGeom prst="rect">
            <a:avLst/>
          </a:prstGeom>
          <a:noFill/>
        </p:spPr>
        <p:txBody>
          <a:bodyPr wrap="square" rtlCol="0">
            <a:spAutoFit/>
          </a:bodyPr>
          <a:lstStyle/>
          <a:p>
            <a:r>
              <a:rPr lang="en-US" altLang="zh-CN" dirty="0"/>
              <a:t>B</a:t>
            </a:r>
            <a:endParaRPr lang="en-US" dirty="0"/>
          </a:p>
        </p:txBody>
      </p:sp>
      <p:sp>
        <p:nvSpPr>
          <p:cNvPr id="11" name="Oval 10"/>
          <p:cNvSpPr/>
          <p:nvPr/>
        </p:nvSpPr>
        <p:spPr>
          <a:xfrm>
            <a:off x="8989164" y="3668825"/>
            <a:ext cx="306331" cy="3048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2" name="TextBox 11"/>
          <p:cNvSpPr txBox="1"/>
          <p:nvPr/>
        </p:nvSpPr>
        <p:spPr>
          <a:xfrm>
            <a:off x="9000263" y="4105316"/>
            <a:ext cx="304800" cy="369332"/>
          </a:xfrm>
          <a:prstGeom prst="rect">
            <a:avLst/>
          </a:prstGeom>
          <a:noFill/>
        </p:spPr>
        <p:txBody>
          <a:bodyPr wrap="square" rtlCol="0">
            <a:spAutoFit/>
          </a:bodyPr>
          <a:lstStyle/>
          <a:p>
            <a:r>
              <a:rPr lang="en-US" altLang="zh-CN" dirty="0"/>
              <a:t>C</a:t>
            </a:r>
            <a:endParaRPr lang="en-US" dirty="0"/>
          </a:p>
        </p:txBody>
      </p:sp>
      <p:sp>
        <p:nvSpPr>
          <p:cNvPr id="13" name="Oval 12"/>
          <p:cNvSpPr/>
          <p:nvPr/>
        </p:nvSpPr>
        <p:spPr>
          <a:xfrm>
            <a:off x="10150905" y="3678355"/>
            <a:ext cx="306331" cy="3048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 name="TextBox 13"/>
          <p:cNvSpPr txBox="1"/>
          <p:nvPr/>
        </p:nvSpPr>
        <p:spPr>
          <a:xfrm>
            <a:off x="10152435" y="4099243"/>
            <a:ext cx="304800" cy="369332"/>
          </a:xfrm>
          <a:prstGeom prst="rect">
            <a:avLst/>
          </a:prstGeom>
          <a:noFill/>
        </p:spPr>
        <p:txBody>
          <a:bodyPr wrap="square" rtlCol="0">
            <a:spAutoFit/>
          </a:bodyPr>
          <a:lstStyle/>
          <a:p>
            <a:r>
              <a:rPr lang="en-US" altLang="zh-CN" dirty="0"/>
              <a:t>D</a:t>
            </a:r>
            <a:endParaRPr lang="en-US" dirty="0"/>
          </a:p>
        </p:txBody>
      </p:sp>
      <p:sp>
        <p:nvSpPr>
          <p:cNvPr id="15" name="Oval 14"/>
          <p:cNvSpPr/>
          <p:nvPr/>
        </p:nvSpPr>
        <p:spPr>
          <a:xfrm>
            <a:off x="11043897" y="3678355"/>
            <a:ext cx="306331" cy="3048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TextBox 15"/>
          <p:cNvSpPr txBox="1"/>
          <p:nvPr/>
        </p:nvSpPr>
        <p:spPr>
          <a:xfrm>
            <a:off x="11045427" y="4085991"/>
            <a:ext cx="304800" cy="369332"/>
          </a:xfrm>
          <a:prstGeom prst="rect">
            <a:avLst/>
          </a:prstGeom>
          <a:noFill/>
        </p:spPr>
        <p:txBody>
          <a:bodyPr wrap="square" rtlCol="0">
            <a:spAutoFit/>
          </a:bodyPr>
          <a:lstStyle/>
          <a:p>
            <a:r>
              <a:rPr lang="en-US" altLang="zh-CN" dirty="0"/>
              <a:t>E</a:t>
            </a:r>
            <a:endParaRPr lang="en-US" dirty="0"/>
          </a:p>
        </p:txBody>
      </p:sp>
      <p:cxnSp>
        <p:nvCxnSpPr>
          <p:cNvPr id="18" name="Elbow Connector 17"/>
          <p:cNvCxnSpPr>
            <a:stCxn id="9" idx="0"/>
            <a:endCxn id="11" idx="0"/>
          </p:cNvCxnSpPr>
          <p:nvPr/>
        </p:nvCxnSpPr>
        <p:spPr>
          <a:xfrm rot="5400000" flipH="1" flipV="1">
            <a:off x="8831355" y="3357851"/>
            <a:ext cx="12700" cy="621948"/>
          </a:xfrm>
          <a:prstGeom prst="bentConnector3">
            <a:avLst>
              <a:gd name="adj1" fmla="val 2947827"/>
            </a:avLst>
          </a:prstGeom>
        </p:spPr>
        <p:style>
          <a:lnRef idx="1">
            <a:schemeClr val="accent2"/>
          </a:lnRef>
          <a:fillRef idx="0">
            <a:schemeClr val="accent2"/>
          </a:fillRef>
          <a:effectRef idx="0">
            <a:schemeClr val="accent2"/>
          </a:effectRef>
          <a:fontRef idx="minor">
            <a:schemeClr val="tx1"/>
          </a:fontRef>
        </p:style>
      </p:cxnSp>
      <p:cxnSp>
        <p:nvCxnSpPr>
          <p:cNvPr id="57" name="Straight Connector 56"/>
          <p:cNvCxnSpPr>
            <a:stCxn id="9" idx="6"/>
            <a:endCxn id="11" idx="2"/>
          </p:cNvCxnSpPr>
          <p:nvPr/>
        </p:nvCxnSpPr>
        <p:spPr>
          <a:xfrm>
            <a:off x="8673545" y="3821225"/>
            <a:ext cx="315619" cy="0"/>
          </a:xfrm>
          <a:prstGeom prst="line">
            <a:avLst/>
          </a:prstGeom>
          <a:ln w="28575">
            <a:solidFill>
              <a:schemeClr val="accent2"/>
            </a:solidFill>
            <a:prstDash val="sysDot"/>
          </a:ln>
        </p:spPr>
        <p:style>
          <a:lnRef idx="1">
            <a:schemeClr val="accent2"/>
          </a:lnRef>
          <a:fillRef idx="0">
            <a:schemeClr val="accent2"/>
          </a:fillRef>
          <a:effectRef idx="0">
            <a:schemeClr val="accent2"/>
          </a:effectRef>
          <a:fontRef idx="minor">
            <a:schemeClr val="tx1"/>
          </a:fontRef>
        </p:style>
      </p:cxnSp>
      <p:cxnSp>
        <p:nvCxnSpPr>
          <p:cNvPr id="89" name="Straight Connector 88"/>
          <p:cNvCxnSpPr>
            <a:stCxn id="13" idx="6"/>
            <a:endCxn id="15" idx="2"/>
          </p:cNvCxnSpPr>
          <p:nvPr/>
        </p:nvCxnSpPr>
        <p:spPr>
          <a:xfrm>
            <a:off x="10457235" y="3830755"/>
            <a:ext cx="586663" cy="0"/>
          </a:xfrm>
          <a:prstGeom prst="line">
            <a:avLst/>
          </a:prstGeom>
          <a:ln w="28575">
            <a:solidFill>
              <a:schemeClr val="accent2"/>
            </a:solidFill>
            <a:prstDash val="sysDot"/>
          </a:ln>
        </p:spPr>
        <p:style>
          <a:lnRef idx="1">
            <a:schemeClr val="accent2"/>
          </a:lnRef>
          <a:fillRef idx="0">
            <a:schemeClr val="accent2"/>
          </a:fillRef>
          <a:effectRef idx="0">
            <a:schemeClr val="accent2"/>
          </a:effectRef>
          <a:fontRef idx="minor">
            <a:schemeClr val="tx1"/>
          </a:fontRef>
        </p:style>
      </p:cxnSp>
      <p:cxnSp>
        <p:nvCxnSpPr>
          <p:cNvPr id="92" name="Straight Connector 91"/>
          <p:cNvCxnSpPr>
            <a:stCxn id="11" idx="6"/>
            <a:endCxn id="13" idx="2"/>
          </p:cNvCxnSpPr>
          <p:nvPr/>
        </p:nvCxnSpPr>
        <p:spPr>
          <a:xfrm>
            <a:off x="9295495" y="3821225"/>
            <a:ext cx="855411" cy="9531"/>
          </a:xfrm>
          <a:prstGeom prst="line">
            <a:avLst/>
          </a:prstGeom>
          <a:ln w="28575">
            <a:solidFill>
              <a:schemeClr val="accent2"/>
            </a:solidFill>
            <a:prstDash val="sysDot"/>
          </a:ln>
        </p:spPr>
        <p:style>
          <a:lnRef idx="1">
            <a:schemeClr val="accent2"/>
          </a:lnRef>
          <a:fillRef idx="0">
            <a:schemeClr val="accent2"/>
          </a:fillRef>
          <a:effectRef idx="0">
            <a:schemeClr val="accent2"/>
          </a:effectRef>
          <a:fontRef idx="minor">
            <a:schemeClr val="tx1"/>
          </a:fontRef>
        </p:style>
      </p:cxnSp>
      <p:cxnSp>
        <p:nvCxnSpPr>
          <p:cNvPr id="95" name="Straight Connector 94"/>
          <p:cNvCxnSpPr>
            <a:stCxn id="6" idx="6"/>
            <a:endCxn id="9" idx="2"/>
          </p:cNvCxnSpPr>
          <p:nvPr/>
        </p:nvCxnSpPr>
        <p:spPr>
          <a:xfrm>
            <a:off x="7088381" y="3814875"/>
            <a:ext cx="1278835" cy="6351"/>
          </a:xfrm>
          <a:prstGeom prst="line">
            <a:avLst/>
          </a:prstGeom>
          <a:ln w="28575">
            <a:solidFill>
              <a:schemeClr val="accent2"/>
            </a:solidFill>
            <a:prstDash val="sysDot"/>
          </a:ln>
        </p:spPr>
        <p:style>
          <a:lnRef idx="1">
            <a:schemeClr val="accent2"/>
          </a:lnRef>
          <a:fillRef idx="0">
            <a:schemeClr val="accent2"/>
          </a:fillRef>
          <a:effectRef idx="0">
            <a:schemeClr val="accent2"/>
          </a:effectRef>
          <a:fontRef idx="minor">
            <a:schemeClr val="tx1"/>
          </a:fontRef>
        </p:style>
      </p:cxnSp>
      <p:cxnSp>
        <p:nvCxnSpPr>
          <p:cNvPr id="98" name="Elbow Connector 97"/>
          <p:cNvCxnSpPr>
            <a:stCxn id="13" idx="0"/>
            <a:endCxn id="15" idx="0"/>
          </p:cNvCxnSpPr>
          <p:nvPr/>
        </p:nvCxnSpPr>
        <p:spPr>
          <a:xfrm rot="5400000" flipH="1" flipV="1">
            <a:off x="10750567" y="3231859"/>
            <a:ext cx="12700" cy="892992"/>
          </a:xfrm>
          <a:prstGeom prst="bentConnector3">
            <a:avLst>
              <a:gd name="adj1" fmla="val 5034780"/>
            </a:avLst>
          </a:prstGeom>
        </p:spPr>
        <p:style>
          <a:lnRef idx="1">
            <a:schemeClr val="accent2"/>
          </a:lnRef>
          <a:fillRef idx="0">
            <a:schemeClr val="accent2"/>
          </a:fillRef>
          <a:effectRef idx="0">
            <a:schemeClr val="accent2"/>
          </a:effectRef>
          <a:fontRef idx="minor">
            <a:schemeClr val="tx1"/>
          </a:fontRef>
        </p:style>
      </p:cxnSp>
      <p:cxnSp>
        <p:nvCxnSpPr>
          <p:cNvPr id="102" name="Elbow Connector 101"/>
          <p:cNvCxnSpPr/>
          <p:nvPr/>
        </p:nvCxnSpPr>
        <p:spPr>
          <a:xfrm rot="5400000" flipH="1" flipV="1">
            <a:off x="9665494" y="2207393"/>
            <a:ext cx="262068" cy="1920777"/>
          </a:xfrm>
          <a:prstGeom prst="bentConnector3">
            <a:avLst>
              <a:gd name="adj1" fmla="val 323762"/>
            </a:avLst>
          </a:prstGeom>
        </p:spPr>
        <p:style>
          <a:lnRef idx="1">
            <a:schemeClr val="accent2"/>
          </a:lnRef>
          <a:fillRef idx="0">
            <a:schemeClr val="accent2"/>
          </a:fillRef>
          <a:effectRef idx="0">
            <a:schemeClr val="accent2"/>
          </a:effectRef>
          <a:fontRef idx="minor">
            <a:schemeClr val="tx1"/>
          </a:fontRef>
        </p:style>
      </p:cxnSp>
      <p:cxnSp>
        <p:nvCxnSpPr>
          <p:cNvPr id="106" name="Elbow Connector 105"/>
          <p:cNvCxnSpPr>
            <a:stCxn id="6" idx="0"/>
          </p:cNvCxnSpPr>
          <p:nvPr/>
        </p:nvCxnSpPr>
        <p:spPr>
          <a:xfrm rot="5400000" flipH="1" flipV="1">
            <a:off x="7760687" y="1626634"/>
            <a:ext cx="1210373" cy="2861311"/>
          </a:xfrm>
          <a:prstGeom prst="bentConnector3">
            <a:avLst>
              <a:gd name="adj1" fmla="val 157207"/>
            </a:avLst>
          </a:prstGeom>
        </p:spPr>
        <p:style>
          <a:lnRef idx="1">
            <a:schemeClr val="accent2"/>
          </a:lnRef>
          <a:fillRef idx="0">
            <a:schemeClr val="accent2"/>
          </a:fillRef>
          <a:effectRef idx="0">
            <a:schemeClr val="accent2"/>
          </a:effectRef>
          <a:fontRef idx="minor">
            <a:schemeClr val="tx1"/>
          </a:fontRef>
        </p:style>
      </p:cxnSp>
      <p:sp>
        <p:nvSpPr>
          <p:cNvPr id="23" name="TextBox 22"/>
          <p:cNvSpPr txBox="1"/>
          <p:nvPr/>
        </p:nvSpPr>
        <p:spPr>
          <a:xfrm>
            <a:off x="845126" y="4163857"/>
            <a:ext cx="5936926" cy="2123658"/>
          </a:xfrm>
          <a:prstGeom prst="rect">
            <a:avLst/>
          </a:prstGeom>
          <a:noFill/>
        </p:spPr>
        <p:txBody>
          <a:bodyPr wrap="square" rtlCol="0">
            <a:spAutoFit/>
          </a:bodyPr>
          <a:lstStyle/>
          <a:p>
            <a:r>
              <a:rPr lang="en-US" sz="2400" dirty="0"/>
              <a:t>Advantages for the visualization:</a:t>
            </a:r>
          </a:p>
          <a:p>
            <a:pPr marL="285744" indent="-285744">
              <a:buFontTx/>
              <a:buChar char="-"/>
            </a:pPr>
            <a:r>
              <a:rPr lang="en-US" sz="2400" dirty="0">
                <a:solidFill>
                  <a:schemeClr val="bg1">
                    <a:lumMod val="50000"/>
                  </a:schemeClr>
                </a:solidFill>
              </a:rPr>
              <a:t>Describes the </a:t>
            </a:r>
            <a:r>
              <a:rPr lang="en-US" sz="2400" dirty="0"/>
              <a:t>level</a:t>
            </a:r>
            <a:r>
              <a:rPr lang="en-US" sz="2400" dirty="0">
                <a:solidFill>
                  <a:schemeClr val="bg1">
                    <a:lumMod val="50000"/>
                  </a:schemeClr>
                </a:solidFill>
              </a:rPr>
              <a:t> of similarity between two images (not just whether they are similar or not similar).</a:t>
            </a:r>
          </a:p>
          <a:p>
            <a:pPr marL="285744" indent="-285744">
              <a:buFontTx/>
              <a:buChar char="-"/>
            </a:pPr>
            <a:endParaRPr lang="en-US" dirty="0">
              <a:solidFill>
                <a:schemeClr val="bg1">
                  <a:lumMod val="50000"/>
                </a:schemeClr>
              </a:solidFill>
            </a:endParaRPr>
          </a:p>
          <a:p>
            <a:endParaRPr lang="en-US" dirty="0"/>
          </a:p>
        </p:txBody>
      </p:sp>
    </p:spTree>
    <p:extLst>
      <p:ext uri="{BB962C8B-B14F-4D97-AF65-F5344CB8AC3E}">
        <p14:creationId xmlns:p14="http://schemas.microsoft.com/office/powerpoint/2010/main" val="45787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6"/>
                                        </p:tgtEl>
                                        <p:attrNameLst>
                                          <p:attrName>style.visibility</p:attrName>
                                        </p:attrNameLst>
                                      </p:cBhvr>
                                      <p:to>
                                        <p:strVal val="hidden"/>
                                      </p:to>
                                    </p:set>
                                  </p:childTnLst>
                                </p:cTn>
                              </p:par>
                            </p:childTnLst>
                          </p:cTn>
                        </p:par>
                        <p:par>
                          <p:cTn id="13" fill="hold">
                            <p:stCondLst>
                              <p:cond delay="0"/>
                            </p:stCondLst>
                            <p:childTnLst>
                              <p:par>
                                <p:cTn id="14" presetID="1" presetClass="entr" presetSubtype="0" fill="hold" nodeType="afterEffect">
                                  <p:stCondLst>
                                    <p:cond delay="3000"/>
                                  </p:stCondLst>
                                  <p:childTnLst>
                                    <p:set>
                                      <p:cBhvr>
                                        <p:cTn id="15" dur="1" fill="hold">
                                          <p:stCondLst>
                                            <p:cond delay="0"/>
                                          </p:stCondLst>
                                        </p:cTn>
                                        <p:tgtEl>
                                          <p:spTgt spid="57"/>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4000"/>
                            </p:stCondLst>
                            <p:childTnLst>
                              <p:par>
                                <p:cTn id="20" presetID="1" presetClass="exit" presetSubtype="0" fill="hold" nodeType="afterEffect">
                                  <p:stCondLst>
                                    <p:cond delay="500"/>
                                  </p:stCondLst>
                                  <p:childTnLst>
                                    <p:set>
                                      <p:cBhvr>
                                        <p:cTn id="21" dur="1" fill="hold">
                                          <p:stCondLst>
                                            <p:cond delay="0"/>
                                          </p:stCondLst>
                                        </p:cTn>
                                        <p:tgtEl>
                                          <p:spTgt spid="57"/>
                                        </p:tgtEl>
                                        <p:attrNameLst>
                                          <p:attrName>style.visibility</p:attrName>
                                        </p:attrNameLst>
                                      </p:cBhvr>
                                      <p:to>
                                        <p:strVal val="hidden"/>
                                      </p:to>
                                    </p:set>
                                  </p:childTnLst>
                                </p:cTn>
                              </p:par>
                            </p:childTnLst>
                          </p:cTn>
                        </p:par>
                        <p:par>
                          <p:cTn id="22" fill="hold">
                            <p:stCondLst>
                              <p:cond delay="4500"/>
                            </p:stCondLst>
                            <p:childTnLst>
                              <p:par>
                                <p:cTn id="23" presetID="1" presetClass="entr" presetSubtype="0" fill="hold" nodeType="after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childTnLst>
                          </p:cTn>
                        </p:par>
                        <p:par>
                          <p:cTn id="25" fill="hold">
                            <p:stCondLst>
                              <p:cond delay="4500"/>
                            </p:stCondLst>
                            <p:childTnLst>
                              <p:par>
                                <p:cTn id="26" presetID="1" presetClass="entr" presetSubtype="0" fill="hold" nodeType="afterEffect">
                                  <p:stCondLst>
                                    <p:cond delay="1000"/>
                                  </p:stCondLst>
                                  <p:childTnLst>
                                    <p:set>
                                      <p:cBhvr>
                                        <p:cTn id="27" dur="1" fill="hold">
                                          <p:stCondLst>
                                            <p:cond delay="0"/>
                                          </p:stCondLst>
                                        </p:cTn>
                                        <p:tgtEl>
                                          <p:spTgt spid="98"/>
                                        </p:tgtEl>
                                        <p:attrNameLst>
                                          <p:attrName>style.visibility</p:attrName>
                                        </p:attrNameLst>
                                      </p:cBhvr>
                                      <p:to>
                                        <p:strVal val="visible"/>
                                      </p:to>
                                    </p:set>
                                  </p:childTnLst>
                                </p:cTn>
                              </p:par>
                            </p:childTnLst>
                          </p:cTn>
                        </p:par>
                        <p:par>
                          <p:cTn id="28" fill="hold">
                            <p:stCondLst>
                              <p:cond delay="5500"/>
                            </p:stCondLst>
                            <p:childTnLst>
                              <p:par>
                                <p:cTn id="29" presetID="7" presetClass="emph" presetSubtype="2" fill="hold" nodeType="afterEffect">
                                  <p:stCondLst>
                                    <p:cond delay="0"/>
                                  </p:stCondLst>
                                  <p:childTnLst>
                                    <p:animClr clrSpc="rgb" dir="cw">
                                      <p:cBhvr>
                                        <p:cTn id="30" dur="500" fill="hold"/>
                                        <p:tgtEl>
                                          <p:spTgt spid="18"/>
                                        </p:tgtEl>
                                        <p:attrNameLst>
                                          <p:attrName>stroke.color</p:attrName>
                                        </p:attrNameLst>
                                      </p:cBhvr>
                                      <p:to>
                                        <a:schemeClr val="tx1"/>
                                      </p:to>
                                    </p:animClr>
                                    <p:set>
                                      <p:cBhvr>
                                        <p:cTn id="31" dur="500" fill="hold"/>
                                        <p:tgtEl>
                                          <p:spTgt spid="18"/>
                                        </p:tgtEl>
                                        <p:attrNameLst>
                                          <p:attrName>stroke.on</p:attrName>
                                        </p:attrNameLst>
                                      </p:cBhvr>
                                      <p:to>
                                        <p:strVal val="true"/>
                                      </p:to>
                                    </p:set>
                                  </p:childTnLst>
                                </p:cTn>
                              </p:par>
                            </p:childTnLst>
                          </p:cTn>
                        </p:par>
                        <p:par>
                          <p:cTn id="32" fill="hold">
                            <p:stCondLst>
                              <p:cond delay="6000"/>
                            </p:stCondLst>
                            <p:childTnLst>
                              <p:par>
                                <p:cTn id="33" presetID="1" presetClass="exit" presetSubtype="0" fill="hold" nodeType="afterEffect">
                                  <p:stCondLst>
                                    <p:cond delay="500"/>
                                  </p:stCondLst>
                                  <p:childTnLst>
                                    <p:set>
                                      <p:cBhvr>
                                        <p:cTn id="34" dur="1" fill="hold">
                                          <p:stCondLst>
                                            <p:cond delay="0"/>
                                          </p:stCondLst>
                                        </p:cTn>
                                        <p:tgtEl>
                                          <p:spTgt spid="89"/>
                                        </p:tgtEl>
                                        <p:attrNameLst>
                                          <p:attrName>style.visibility</p:attrName>
                                        </p:attrNameLst>
                                      </p:cBhvr>
                                      <p:to>
                                        <p:strVal val="hidden"/>
                                      </p:to>
                                    </p:set>
                                  </p:childTnLst>
                                </p:cTn>
                              </p:par>
                            </p:childTnLst>
                          </p:cTn>
                        </p:par>
                        <p:par>
                          <p:cTn id="35" fill="hold">
                            <p:stCondLst>
                              <p:cond delay="6500"/>
                            </p:stCondLst>
                            <p:childTnLst>
                              <p:par>
                                <p:cTn id="36" presetID="1" presetClass="entr" presetSubtype="0" fill="hold" nodeType="afterEffect">
                                  <p:stCondLst>
                                    <p:cond delay="0"/>
                                  </p:stCondLst>
                                  <p:childTnLst>
                                    <p:set>
                                      <p:cBhvr>
                                        <p:cTn id="37" dur="1" fill="hold">
                                          <p:stCondLst>
                                            <p:cond delay="0"/>
                                          </p:stCondLst>
                                        </p:cTn>
                                        <p:tgtEl>
                                          <p:spTgt spid="92"/>
                                        </p:tgtEl>
                                        <p:attrNameLst>
                                          <p:attrName>style.visibility</p:attrName>
                                        </p:attrNameLst>
                                      </p:cBhvr>
                                      <p:to>
                                        <p:strVal val="visible"/>
                                      </p:to>
                                    </p:set>
                                  </p:childTnLst>
                                </p:cTn>
                              </p:par>
                            </p:childTnLst>
                          </p:cTn>
                        </p:par>
                        <p:par>
                          <p:cTn id="38" fill="hold">
                            <p:stCondLst>
                              <p:cond delay="6500"/>
                            </p:stCondLst>
                            <p:childTnLst>
                              <p:par>
                                <p:cTn id="39" presetID="1" presetClass="entr" presetSubtype="0" fill="hold" nodeType="afterEffect">
                                  <p:stCondLst>
                                    <p:cond delay="1000"/>
                                  </p:stCondLst>
                                  <p:childTnLst>
                                    <p:set>
                                      <p:cBhvr>
                                        <p:cTn id="40" dur="1" fill="hold">
                                          <p:stCondLst>
                                            <p:cond delay="0"/>
                                          </p:stCondLst>
                                        </p:cTn>
                                        <p:tgtEl>
                                          <p:spTgt spid="102"/>
                                        </p:tgtEl>
                                        <p:attrNameLst>
                                          <p:attrName>style.visibility</p:attrName>
                                        </p:attrNameLst>
                                      </p:cBhvr>
                                      <p:to>
                                        <p:strVal val="visible"/>
                                      </p:to>
                                    </p:set>
                                  </p:childTnLst>
                                </p:cTn>
                              </p:par>
                            </p:childTnLst>
                          </p:cTn>
                        </p:par>
                        <p:par>
                          <p:cTn id="41" fill="hold">
                            <p:stCondLst>
                              <p:cond delay="7500"/>
                            </p:stCondLst>
                            <p:childTnLst>
                              <p:par>
                                <p:cTn id="42" presetID="7" presetClass="emph" presetSubtype="2" fill="hold" nodeType="afterEffect">
                                  <p:stCondLst>
                                    <p:cond delay="0"/>
                                  </p:stCondLst>
                                  <p:childTnLst>
                                    <p:animClr clrSpc="rgb" dir="cw">
                                      <p:cBhvr>
                                        <p:cTn id="43" dur="500" fill="hold"/>
                                        <p:tgtEl>
                                          <p:spTgt spid="98"/>
                                        </p:tgtEl>
                                        <p:attrNameLst>
                                          <p:attrName>stroke.color</p:attrName>
                                        </p:attrNameLst>
                                      </p:cBhvr>
                                      <p:to>
                                        <a:schemeClr val="tx1"/>
                                      </p:to>
                                    </p:animClr>
                                    <p:set>
                                      <p:cBhvr>
                                        <p:cTn id="44" dur="500" fill="hold"/>
                                        <p:tgtEl>
                                          <p:spTgt spid="98"/>
                                        </p:tgtEl>
                                        <p:attrNameLst>
                                          <p:attrName>stroke.on</p:attrName>
                                        </p:attrNameLst>
                                      </p:cBhvr>
                                      <p:to>
                                        <p:strVal val="true"/>
                                      </p:to>
                                    </p:set>
                                  </p:childTnLst>
                                </p:cTn>
                              </p:par>
                            </p:childTnLst>
                          </p:cTn>
                        </p:par>
                        <p:par>
                          <p:cTn id="45" fill="hold">
                            <p:stCondLst>
                              <p:cond delay="8000"/>
                            </p:stCondLst>
                            <p:childTnLst>
                              <p:par>
                                <p:cTn id="46" presetID="1" presetClass="exit" presetSubtype="0" fill="hold" nodeType="afterEffect">
                                  <p:stCondLst>
                                    <p:cond delay="500"/>
                                  </p:stCondLst>
                                  <p:childTnLst>
                                    <p:set>
                                      <p:cBhvr>
                                        <p:cTn id="47" dur="1" fill="hold">
                                          <p:stCondLst>
                                            <p:cond delay="0"/>
                                          </p:stCondLst>
                                        </p:cTn>
                                        <p:tgtEl>
                                          <p:spTgt spid="92"/>
                                        </p:tgtEl>
                                        <p:attrNameLst>
                                          <p:attrName>style.visibility</p:attrName>
                                        </p:attrNameLst>
                                      </p:cBhvr>
                                      <p:to>
                                        <p:strVal val="hidden"/>
                                      </p:to>
                                    </p:set>
                                  </p:childTnLst>
                                </p:cTn>
                              </p:par>
                            </p:childTnLst>
                          </p:cTn>
                        </p:par>
                        <p:par>
                          <p:cTn id="48" fill="hold">
                            <p:stCondLst>
                              <p:cond delay="8500"/>
                            </p:stCondLst>
                            <p:childTnLst>
                              <p:par>
                                <p:cTn id="49" presetID="1" presetClass="entr" presetSubtype="0" fill="hold" nodeType="afterEffect">
                                  <p:stCondLst>
                                    <p:cond delay="0"/>
                                  </p:stCondLst>
                                  <p:childTnLst>
                                    <p:set>
                                      <p:cBhvr>
                                        <p:cTn id="50" dur="1" fill="hold">
                                          <p:stCondLst>
                                            <p:cond delay="0"/>
                                          </p:stCondLst>
                                        </p:cTn>
                                        <p:tgtEl>
                                          <p:spTgt spid="95"/>
                                        </p:tgtEl>
                                        <p:attrNameLst>
                                          <p:attrName>style.visibility</p:attrName>
                                        </p:attrNameLst>
                                      </p:cBhvr>
                                      <p:to>
                                        <p:strVal val="visible"/>
                                      </p:to>
                                    </p:set>
                                  </p:childTnLst>
                                </p:cTn>
                              </p:par>
                            </p:childTnLst>
                          </p:cTn>
                        </p:par>
                        <p:par>
                          <p:cTn id="51" fill="hold">
                            <p:stCondLst>
                              <p:cond delay="8500"/>
                            </p:stCondLst>
                            <p:childTnLst>
                              <p:par>
                                <p:cTn id="52" presetID="1" presetClass="entr" presetSubtype="0" fill="hold" nodeType="afterEffect">
                                  <p:stCondLst>
                                    <p:cond delay="1000"/>
                                  </p:stCondLst>
                                  <p:childTnLst>
                                    <p:set>
                                      <p:cBhvr>
                                        <p:cTn id="53" dur="1" fill="hold">
                                          <p:stCondLst>
                                            <p:cond delay="0"/>
                                          </p:stCondLst>
                                        </p:cTn>
                                        <p:tgtEl>
                                          <p:spTgt spid="106"/>
                                        </p:tgtEl>
                                        <p:attrNameLst>
                                          <p:attrName>style.visibility</p:attrName>
                                        </p:attrNameLst>
                                      </p:cBhvr>
                                      <p:to>
                                        <p:strVal val="visible"/>
                                      </p:to>
                                    </p:set>
                                  </p:childTnLst>
                                </p:cTn>
                              </p:par>
                            </p:childTnLst>
                          </p:cTn>
                        </p:par>
                        <p:par>
                          <p:cTn id="54" fill="hold">
                            <p:stCondLst>
                              <p:cond delay="9500"/>
                            </p:stCondLst>
                            <p:childTnLst>
                              <p:par>
                                <p:cTn id="55" presetID="7" presetClass="emph" presetSubtype="2" fill="hold" nodeType="afterEffect">
                                  <p:stCondLst>
                                    <p:cond delay="0"/>
                                  </p:stCondLst>
                                  <p:childTnLst>
                                    <p:animClr clrSpc="rgb" dir="cw">
                                      <p:cBhvr>
                                        <p:cTn id="56" dur="500" fill="hold"/>
                                        <p:tgtEl>
                                          <p:spTgt spid="102"/>
                                        </p:tgtEl>
                                        <p:attrNameLst>
                                          <p:attrName>stroke.color</p:attrName>
                                        </p:attrNameLst>
                                      </p:cBhvr>
                                      <p:to>
                                        <a:schemeClr val="tx1"/>
                                      </p:to>
                                    </p:animClr>
                                    <p:set>
                                      <p:cBhvr>
                                        <p:cTn id="57" dur="500" fill="hold"/>
                                        <p:tgtEl>
                                          <p:spTgt spid="102"/>
                                        </p:tgtEl>
                                        <p:attrNameLst>
                                          <p:attrName>stroke.on</p:attrName>
                                        </p:attrNameLst>
                                      </p:cBhvr>
                                      <p:to>
                                        <p:strVal val="true"/>
                                      </p:to>
                                    </p:set>
                                  </p:childTnLst>
                                </p:cTn>
                              </p:par>
                              <p:par>
                                <p:cTn id="58" presetID="1" presetClass="exit" presetSubtype="0" fill="hold" nodeType="withEffect">
                                  <p:stCondLst>
                                    <p:cond delay="0"/>
                                  </p:stCondLst>
                                  <p:childTnLst>
                                    <p:set>
                                      <p:cBhvr>
                                        <p:cTn id="59" dur="1" fill="hold">
                                          <p:stCondLst>
                                            <p:cond delay="0"/>
                                          </p:stCondLst>
                                        </p:cTn>
                                        <p:tgtEl>
                                          <p:spTgt spid="95"/>
                                        </p:tgtEl>
                                        <p:attrNameLst>
                                          <p:attrName>style.visibility</p:attrName>
                                        </p:attrNameLst>
                                      </p:cBhvr>
                                      <p:to>
                                        <p:strVal val="hidden"/>
                                      </p:to>
                                    </p:set>
                                  </p:childTnLst>
                                </p:cTn>
                              </p:par>
                            </p:childTnLst>
                          </p:cTn>
                        </p:par>
                        <p:par>
                          <p:cTn id="60" fill="hold">
                            <p:stCondLst>
                              <p:cond delay="10000"/>
                            </p:stCondLst>
                            <p:childTnLst>
                              <p:par>
                                <p:cTn id="61" presetID="7" presetClass="emph" presetSubtype="2" fill="hold" nodeType="afterEffect">
                                  <p:stCondLst>
                                    <p:cond delay="1000"/>
                                  </p:stCondLst>
                                  <p:childTnLst>
                                    <p:animClr clrSpc="rgb" dir="cw">
                                      <p:cBhvr>
                                        <p:cTn id="62" dur="500" fill="hold"/>
                                        <p:tgtEl>
                                          <p:spTgt spid="106"/>
                                        </p:tgtEl>
                                        <p:attrNameLst>
                                          <p:attrName>stroke.color</p:attrName>
                                        </p:attrNameLst>
                                      </p:cBhvr>
                                      <p:to>
                                        <a:schemeClr val="tx1"/>
                                      </p:to>
                                    </p:animClr>
                                    <p:set>
                                      <p:cBhvr>
                                        <p:cTn id="63" dur="500" fill="hold"/>
                                        <p:tgtEl>
                                          <p:spTgt spid="10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latin typeface="+mn-lt"/>
              </a:rPr>
              <a:t>Interface</a:t>
            </a:r>
            <a:endParaRPr lang="en-US" dirty="0">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8593" y="1132331"/>
            <a:ext cx="9629641" cy="5376748"/>
          </a:xfrm>
          <a:prstGeom prst="rect">
            <a:avLst/>
          </a:prstGeom>
        </p:spPr>
      </p:pic>
    </p:spTree>
    <p:extLst>
      <p:ext uri="{BB962C8B-B14F-4D97-AF65-F5344CB8AC3E}">
        <p14:creationId xmlns:p14="http://schemas.microsoft.com/office/powerpoint/2010/main" val="493646999"/>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TM02900743[[fn=Organic]]</Template>
  <TotalTime>25408</TotalTime>
  <Words>1889</Words>
  <Application>Microsoft Office PowerPoint</Application>
  <PresentationFormat>Widescreen</PresentationFormat>
  <Paragraphs>184</Paragraphs>
  <Slides>18</Slides>
  <Notes>17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Adobe Gothic Std B</vt:lpstr>
      <vt:lpstr>Arial</vt:lpstr>
      <vt:lpstr>Calibri</vt:lpstr>
      <vt:lpstr>Calibri Light</vt:lpstr>
      <vt:lpstr>Wingdings 2</vt:lpstr>
      <vt:lpstr>HDOfficeLightV0</vt:lpstr>
      <vt:lpstr>Visual Analytics and Deep Learning  for City Street View Datasets</vt:lpstr>
      <vt:lpstr>PowerPoint Presentation</vt:lpstr>
      <vt:lpstr>Digitizing visual characteristics analysis</vt:lpstr>
      <vt:lpstr>Data Collection</vt:lpstr>
      <vt:lpstr>Training a Neural Net</vt:lpstr>
      <vt:lpstr>What was NOT learned – undistinguishable categories</vt:lpstr>
      <vt:lpstr>Discovering Perceptual Neighborhoods</vt:lpstr>
      <vt:lpstr>Agglomerative clustering of visual features </vt:lpstr>
      <vt:lpstr>Interface</vt:lpstr>
      <vt:lpstr>Design considerations</vt:lpstr>
      <vt:lpstr>Demo</vt:lpstr>
      <vt:lpstr>Take-away’s</vt:lpstr>
      <vt:lpstr>1. Evaluation of neural net training results</vt:lpstr>
      <vt:lpstr>2. Exploration of perspective neighborhoods</vt:lpstr>
      <vt:lpstr>3. Being easy to read &amp; self-explanatory</vt:lpstr>
      <vt:lpstr>Conclusion</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lezhi li</dc:creator>
  <cp:lastModifiedBy>James Tompkin</cp:lastModifiedBy>
  <cp:revision>465</cp:revision>
  <dcterms:created xsi:type="dcterms:W3CDTF">2016-05-07T16:23:14Z</dcterms:created>
  <dcterms:modified xsi:type="dcterms:W3CDTF">2020-12-18T15:47:46Z</dcterms:modified>
</cp:coreProperties>
</file>